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8" r:id="rId14"/>
    <p:sldId id="299" r:id="rId15"/>
    <p:sldId id="269" r:id="rId16"/>
    <p:sldId id="327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67" r:id="rId28"/>
    <p:sldId id="303" r:id="rId29"/>
    <p:sldId id="304" r:id="rId30"/>
    <p:sldId id="305" r:id="rId31"/>
    <p:sldId id="306" r:id="rId32"/>
    <p:sldId id="307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44" r:id="rId47"/>
    <p:sldId id="345" r:id="rId48"/>
    <p:sldId id="328" r:id="rId49"/>
    <p:sldId id="329" r:id="rId50"/>
    <p:sldId id="335" r:id="rId51"/>
    <p:sldId id="334" r:id="rId52"/>
    <p:sldId id="333" r:id="rId53"/>
    <p:sldId id="332" r:id="rId54"/>
    <p:sldId id="331" r:id="rId55"/>
    <p:sldId id="339" r:id="rId56"/>
    <p:sldId id="338" r:id="rId57"/>
    <p:sldId id="337" r:id="rId58"/>
    <p:sldId id="336" r:id="rId59"/>
    <p:sldId id="330" r:id="rId60"/>
    <p:sldId id="340" r:id="rId61"/>
    <p:sldId id="343" r:id="rId62"/>
    <p:sldId id="342" r:id="rId63"/>
    <p:sldId id="341" r:id="rId64"/>
    <p:sldId id="356" r:id="rId65"/>
    <p:sldId id="357" r:id="rId66"/>
    <p:sldId id="358" r:id="rId67"/>
    <p:sldId id="359" r:id="rId68"/>
    <p:sldId id="360" r:id="rId69"/>
    <p:sldId id="363" r:id="rId70"/>
    <p:sldId id="362" r:id="rId71"/>
    <p:sldId id="361" r:id="rId72"/>
    <p:sldId id="372" r:id="rId73"/>
    <p:sldId id="364" r:id="rId74"/>
    <p:sldId id="365" r:id="rId75"/>
    <p:sldId id="366" r:id="rId76"/>
    <p:sldId id="371" r:id="rId77"/>
    <p:sldId id="370" r:id="rId78"/>
    <p:sldId id="369" r:id="rId79"/>
    <p:sldId id="368" r:id="rId80"/>
    <p:sldId id="373" r:id="rId81"/>
    <p:sldId id="375" r:id="rId82"/>
    <p:sldId id="374" r:id="rId83"/>
    <p:sldId id="376" r:id="rId84"/>
    <p:sldId id="377" r:id="rId85"/>
    <p:sldId id="378" r:id="rId86"/>
    <p:sldId id="308" r:id="rId87"/>
    <p:sldId id="309" r:id="rId88"/>
    <p:sldId id="310" r:id="rId89"/>
    <p:sldId id="311" r:id="rId90"/>
    <p:sldId id="312" r:id="rId91"/>
    <p:sldId id="289" r:id="rId92"/>
    <p:sldId id="302" r:id="rId93"/>
    <p:sldId id="290" r:id="rId94"/>
    <p:sldId id="291" r:id="rId95"/>
    <p:sldId id="293" r:id="rId96"/>
    <p:sldId id="379" r:id="rId97"/>
    <p:sldId id="294" r:id="rId98"/>
    <p:sldId id="300" r:id="rId99"/>
    <p:sldId id="301" r:id="rId100"/>
    <p:sldId id="295" r:id="rId101"/>
  </p:sldIdLst>
  <p:sldSz cx="4610100" cy="3460750"/>
  <p:notesSz cx="4610100" cy="346075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Default Section" id="{6005E91C-FAB1-40EB-B816-C3394995847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98"/>
            <p14:sldId id="299"/>
            <p14:sldId id="269"/>
            <p14:sldId id="327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67"/>
            <p14:sldId id="303"/>
            <p14:sldId id="304"/>
            <p14:sldId id="305"/>
            <p14:sldId id="306"/>
            <p14:sldId id="307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44"/>
            <p14:sldId id="345"/>
            <p14:sldId id="328"/>
            <p14:sldId id="329"/>
            <p14:sldId id="335"/>
            <p14:sldId id="334"/>
            <p14:sldId id="333"/>
            <p14:sldId id="332"/>
            <p14:sldId id="331"/>
            <p14:sldId id="339"/>
            <p14:sldId id="338"/>
            <p14:sldId id="337"/>
            <p14:sldId id="336"/>
            <p14:sldId id="330"/>
            <p14:sldId id="340"/>
            <p14:sldId id="343"/>
            <p14:sldId id="342"/>
            <p14:sldId id="341"/>
            <p14:sldId id="356"/>
            <p14:sldId id="357"/>
            <p14:sldId id="358"/>
            <p14:sldId id="359"/>
            <p14:sldId id="360"/>
            <p14:sldId id="363"/>
            <p14:sldId id="362"/>
            <p14:sldId id="361"/>
            <p14:sldId id="372"/>
            <p14:sldId id="364"/>
            <p14:sldId id="365"/>
            <p14:sldId id="366"/>
            <p14:sldId id="371"/>
            <p14:sldId id="370"/>
            <p14:sldId id="369"/>
            <p14:sldId id="368"/>
            <p14:sldId id="373"/>
            <p14:sldId id="375"/>
            <p14:sldId id="374"/>
            <p14:sldId id="376"/>
            <p14:sldId id="377"/>
            <p14:sldId id="378"/>
            <p14:sldId id="308"/>
            <p14:sldId id="309"/>
            <p14:sldId id="310"/>
            <p14:sldId id="311"/>
            <p14:sldId id="312"/>
            <p14:sldId id="289"/>
            <p14:sldId id="302"/>
            <p14:sldId id="290"/>
            <p14:sldId id="291"/>
            <p14:sldId id="293"/>
            <p14:sldId id="379"/>
            <p14:sldId id="294"/>
            <p14:sldId id="300"/>
            <p14:sldId id="301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76682D-379C-4F55-9538-7F9A2C1EF445}" v="2766" dt="2024-05-19T11:00:47.514"/>
    <p1510:client id="{83FA5666-E676-4B2C-A8BE-745B43D5F56D}" v="1682" dt="2024-05-19T11:00:49.94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>
      <p:cViewPr varScale="1">
        <p:scale>
          <a:sx n="160" d="100"/>
          <a:sy n="160" d="100"/>
        </p:scale>
        <p:origin x="1502" y="91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108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hya Rao" userId="bfa2eaf17177814d" providerId="LiveId" clId="{FFF2333D-891A-428C-9D34-659508939143}"/>
    <pc:docChg chg="modSld">
      <pc:chgData name="Adithya Rao" userId="bfa2eaf17177814d" providerId="LiveId" clId="{FFF2333D-891A-428C-9D34-659508939143}" dt="2024-05-20T04:30:32.969" v="0" actId="729"/>
      <pc:docMkLst>
        <pc:docMk/>
      </pc:docMkLst>
      <pc:sldChg chg="mod modShow">
        <pc:chgData name="Adithya Rao" userId="bfa2eaf17177814d" providerId="LiveId" clId="{FFF2333D-891A-428C-9D34-659508939143}" dt="2024-05-20T04:30:32.969" v="0" actId="729"/>
        <pc:sldMkLst>
          <pc:docMk/>
          <pc:sldMk cId="0" sldId="26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A01DE8-D855-9DE5-ACC5-FD08342863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B4BD-D5E3-A71D-2DC6-BC709B194D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672E5-EB88-4315-996A-0C2C679C3CC8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5C0739-A495-0A83-6068-BCCC9B4B8D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1BF3F-F535-D861-A710-A2B204CA33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30EF3-807C-4A8B-9801-72AA07CF55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7526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05044-EF07-4D59-9122-DD0695CE9B9B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4448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020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4762" y="-2580"/>
            <a:ext cx="233108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lang="en-US" spc="-10"/>
              <a:t>Department</a:t>
            </a:r>
            <a:r>
              <a:rPr lang="en-US" spc="20"/>
              <a:t> </a:t>
            </a:r>
            <a:r>
              <a:rPr lang="en-US"/>
              <a:t>of</a:t>
            </a:r>
            <a:r>
              <a:rPr lang="en-US" spc="20"/>
              <a:t> </a:t>
            </a:r>
            <a:r>
              <a:rPr lang="en-US" spc="-10"/>
              <a:t>Information</a:t>
            </a:r>
            <a:r>
              <a:rPr lang="en-US" spc="20"/>
              <a:t> </a:t>
            </a:r>
            <a:r>
              <a:rPr lang="en-US" spc="-10"/>
              <a:t>and</a:t>
            </a:r>
            <a:r>
              <a:rPr lang="en-US" spc="20"/>
              <a:t> </a:t>
            </a:r>
            <a:r>
              <a:rPr lang="en-US" spc="-20"/>
              <a:t>Communication</a:t>
            </a:r>
            <a:r>
              <a:rPr lang="en-US" spc="20"/>
              <a:t> </a:t>
            </a:r>
            <a:r>
              <a:rPr lang="en-US" spc="-10"/>
              <a:t>Technology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72E1B-4BF2-47F9-9BA8-7869236CD5AC}" type="datetime1">
              <a:rPr lang="en-US" smtClean="0"/>
              <a:t>5/20/2024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19272" y="3218497"/>
            <a:ext cx="1060323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8B6A07-27C5-5589-566E-6A94220A0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4C71-7386-410D-BA6E-45B8BABE9D11}" type="datetime1">
              <a:rPr lang="en-US" smtClean="0"/>
              <a:t>5/20/2024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33DEAB-AA68-FEDB-226E-96EDA7024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685"/>
              </a:lnSpc>
            </a:pPr>
            <a:r>
              <a:rPr lang="en-US" spc="-10"/>
              <a:t>Department</a:t>
            </a:r>
            <a:r>
              <a:rPr lang="en-US" spc="20"/>
              <a:t> </a:t>
            </a:r>
            <a:r>
              <a:rPr lang="en-US"/>
              <a:t>of</a:t>
            </a:r>
            <a:r>
              <a:rPr lang="en-US" spc="20"/>
              <a:t> </a:t>
            </a:r>
            <a:r>
              <a:rPr lang="en-US" spc="-10"/>
              <a:t>Information</a:t>
            </a:r>
            <a:r>
              <a:rPr lang="en-US" spc="20"/>
              <a:t> </a:t>
            </a:r>
            <a:r>
              <a:rPr lang="en-US" spc="-10"/>
              <a:t>and</a:t>
            </a:r>
            <a:r>
              <a:rPr lang="en-US" spc="20"/>
              <a:t> </a:t>
            </a:r>
            <a:r>
              <a:rPr lang="en-US" spc="-20"/>
              <a:t>Communication</a:t>
            </a:r>
            <a:r>
              <a:rPr lang="en-US" spc="20"/>
              <a:t> </a:t>
            </a:r>
            <a:r>
              <a:rPr lang="en-US" spc="-10"/>
              <a:t>Technology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24F5B3-7251-BB08-2E83-921B325E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9272" y="3218497"/>
            <a:ext cx="1060323" cy="27699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17814-1EAA-4927-BD20-F4FA472A405E}" type="datetime1">
              <a:rPr lang="en-US" smtClean="0"/>
              <a:t>5/20/2024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3319272" y="3218497"/>
            <a:ext cx="1060323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76277-0B96-4A78-BA8A-23C5C75B17AA}" type="datetime1">
              <a:rPr lang="en-US" smtClean="0"/>
              <a:t>5/20/2024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3319272" y="3218497"/>
            <a:ext cx="1060323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B648C-1ADC-4B23-A83F-0890D062AA70}" type="datetime1">
              <a:rPr lang="en-US" smtClean="0"/>
              <a:t>5/20/2024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3319272" y="3218497"/>
            <a:ext cx="1060323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A3CAA-96FC-405A-A0E0-11F912C859E1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52798" y="2856039"/>
            <a:ext cx="300645" cy="3599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4608060" cy="3112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4762" y="-2580"/>
            <a:ext cx="233108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7294" y="591741"/>
            <a:ext cx="3915511" cy="2146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B12B0-AEC6-4B7B-9C46-5DEBD3DBB9FF}" type="datetime1">
              <a:rPr lang="en-US" smtClean="0"/>
              <a:t>5/20/2024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19272" y="3218497"/>
            <a:ext cx="106032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2798" y="2856039"/>
            <a:ext cx="300645" cy="35995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4608195" cy="50800"/>
          </a:xfrm>
          <a:custGeom>
            <a:avLst/>
            <a:gdLst/>
            <a:ahLst/>
            <a:cxnLst/>
            <a:rect l="l" t="t" r="r" b="b"/>
            <a:pathLst>
              <a:path w="4608195" h="50800">
                <a:moveTo>
                  <a:pt x="4608060" y="0"/>
                </a:moveTo>
                <a:lnTo>
                  <a:pt x="0" y="0"/>
                </a:lnTo>
                <a:lnTo>
                  <a:pt x="0" y="50610"/>
                </a:lnTo>
                <a:lnTo>
                  <a:pt x="4608060" y="50610"/>
                </a:lnTo>
                <a:lnTo>
                  <a:pt x="4608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09193" y="151879"/>
            <a:ext cx="4040504" cy="477520"/>
            <a:chOff x="309193" y="151879"/>
            <a:chExt cx="4040504" cy="477520"/>
          </a:xfrm>
        </p:grpSpPr>
        <p:sp>
          <p:nvSpPr>
            <p:cNvPr id="5" name="object 5"/>
            <p:cNvSpPr/>
            <p:nvPr/>
          </p:nvSpPr>
          <p:spPr>
            <a:xfrm>
              <a:off x="309193" y="151879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E9E9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9994" y="215134"/>
              <a:ext cx="3989704" cy="414020"/>
            </a:xfrm>
            <a:custGeom>
              <a:avLst/>
              <a:gdLst/>
              <a:ahLst/>
              <a:cxnLst/>
              <a:rect l="l" t="t" r="r" b="b"/>
              <a:pathLst>
                <a:path w="3989704" h="414020">
                  <a:moveTo>
                    <a:pt x="3989652" y="0"/>
                  </a:moveTo>
                  <a:lnTo>
                    <a:pt x="0" y="0"/>
                  </a:lnTo>
                  <a:lnTo>
                    <a:pt x="0" y="413796"/>
                  </a:lnTo>
                  <a:lnTo>
                    <a:pt x="3989652" y="413796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9193" y="196297"/>
              <a:ext cx="3989704" cy="382270"/>
            </a:xfrm>
            <a:custGeom>
              <a:avLst/>
              <a:gdLst/>
              <a:ahLst/>
              <a:cxnLst/>
              <a:rect l="l" t="t" r="r" b="b"/>
              <a:pathLst>
                <a:path w="3989704" h="382270">
                  <a:moveTo>
                    <a:pt x="3989652" y="0"/>
                  </a:moveTo>
                  <a:lnTo>
                    <a:pt x="0" y="0"/>
                  </a:lnTo>
                  <a:lnTo>
                    <a:pt x="0" y="331031"/>
                  </a:lnTo>
                  <a:lnTo>
                    <a:pt x="4008" y="350756"/>
                  </a:lnTo>
                  <a:lnTo>
                    <a:pt x="14922" y="366909"/>
                  </a:lnTo>
                  <a:lnTo>
                    <a:pt x="31075" y="377823"/>
                  </a:lnTo>
                  <a:lnTo>
                    <a:pt x="50800" y="381832"/>
                  </a:lnTo>
                  <a:lnTo>
                    <a:pt x="3938852" y="381832"/>
                  </a:lnTo>
                  <a:lnTo>
                    <a:pt x="3958576" y="377823"/>
                  </a:lnTo>
                  <a:lnTo>
                    <a:pt x="3974729" y="366909"/>
                  </a:lnTo>
                  <a:lnTo>
                    <a:pt x="3985644" y="350756"/>
                  </a:lnTo>
                  <a:lnTo>
                    <a:pt x="3989652" y="331031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9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9994" y="215134"/>
            <a:ext cx="3989704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2715">
              <a:lnSpc>
                <a:spcPts val="1100"/>
              </a:lnSpc>
            </a:pPr>
            <a:r>
              <a:rPr sz="1200" b="1" spc="-50">
                <a:latin typeface="Arial"/>
                <a:cs typeface="Arial"/>
              </a:rPr>
              <a:t>E</a:t>
            </a:r>
            <a:r>
              <a:rPr lang="en-IN" sz="1200" b="1" spc="-50" err="1">
                <a:latin typeface="Arial"/>
                <a:cs typeface="Arial"/>
              </a:rPr>
              <a:t>nhancing</a:t>
            </a:r>
            <a:r>
              <a:rPr lang="en-IN" sz="1200" b="1" spc="15">
                <a:latin typeface="Arial"/>
                <a:cs typeface="Arial"/>
              </a:rPr>
              <a:t> </a:t>
            </a:r>
            <a:r>
              <a:rPr lang="en-IN" sz="1200" b="1">
                <a:latin typeface="Arial"/>
                <a:cs typeface="Arial"/>
              </a:rPr>
              <a:t>SQL</a:t>
            </a:r>
            <a:r>
              <a:rPr lang="en-IN" sz="1200" b="1" spc="15">
                <a:latin typeface="Arial"/>
                <a:cs typeface="Arial"/>
              </a:rPr>
              <a:t> </a:t>
            </a:r>
            <a:r>
              <a:rPr lang="en-IN" sz="1200" b="1" spc="-20">
                <a:latin typeface="Arial"/>
                <a:cs typeface="Arial"/>
              </a:rPr>
              <a:t>Injection</a:t>
            </a:r>
            <a:r>
              <a:rPr lang="en-IN" sz="1200" b="1" spc="15">
                <a:latin typeface="Arial"/>
                <a:cs typeface="Arial"/>
              </a:rPr>
              <a:t> </a:t>
            </a:r>
            <a:r>
              <a:rPr lang="en-IN" sz="1200" b="1">
                <a:latin typeface="Arial"/>
                <a:cs typeface="Arial"/>
              </a:rPr>
              <a:t>Detection:</a:t>
            </a:r>
            <a:r>
              <a:rPr lang="en-IN" sz="1200" b="1" spc="135">
                <a:latin typeface="Arial"/>
                <a:cs typeface="Arial"/>
              </a:rPr>
              <a:t> </a:t>
            </a:r>
            <a:r>
              <a:rPr lang="en-IN" sz="1200" b="1">
                <a:latin typeface="Arial"/>
                <a:cs typeface="Arial"/>
              </a:rPr>
              <a:t>A</a:t>
            </a:r>
            <a:r>
              <a:rPr lang="en-IN" sz="1200" b="1" spc="15">
                <a:latin typeface="Arial"/>
                <a:cs typeface="Arial"/>
              </a:rPr>
              <a:t> </a:t>
            </a:r>
            <a:r>
              <a:rPr lang="en-IN" sz="1200" b="1" spc="-10">
                <a:latin typeface="Arial"/>
                <a:cs typeface="Arial"/>
              </a:rPr>
              <a:t>Comparative</a:t>
            </a:r>
          </a:p>
          <a:p>
            <a:pPr marL="154305">
              <a:lnSpc>
                <a:spcPts val="1415"/>
              </a:lnSpc>
            </a:pPr>
            <a:r>
              <a:rPr lang="en-IN" sz="1200" b="1" spc="-10">
                <a:latin typeface="Arial"/>
                <a:cs typeface="Arial"/>
              </a:rPr>
              <a:t>Study</a:t>
            </a:r>
            <a:r>
              <a:rPr lang="en-IN" sz="1200" b="1" spc="30">
                <a:latin typeface="Arial"/>
                <a:cs typeface="Arial"/>
              </a:rPr>
              <a:t> </a:t>
            </a:r>
            <a:r>
              <a:rPr lang="en-IN" sz="1200" b="1">
                <a:latin typeface="Arial"/>
                <a:cs typeface="Arial"/>
              </a:rPr>
              <a:t>of</a:t>
            </a:r>
            <a:r>
              <a:rPr lang="en-IN" sz="1200" b="1" spc="25">
                <a:latin typeface="Arial"/>
                <a:cs typeface="Arial"/>
              </a:rPr>
              <a:t> </a:t>
            </a:r>
            <a:r>
              <a:rPr lang="en-IN" sz="1200" b="1">
                <a:latin typeface="Arial"/>
                <a:cs typeface="Arial"/>
              </a:rPr>
              <a:t>SVM,</a:t>
            </a:r>
            <a:r>
              <a:rPr lang="en-IN" sz="1200" b="1" spc="30">
                <a:latin typeface="Arial"/>
                <a:cs typeface="Arial"/>
              </a:rPr>
              <a:t> </a:t>
            </a:r>
            <a:r>
              <a:rPr lang="en-IN" sz="1200" b="1" spc="-40">
                <a:latin typeface="Arial"/>
                <a:cs typeface="Arial"/>
              </a:rPr>
              <a:t>Random</a:t>
            </a:r>
            <a:r>
              <a:rPr lang="en-IN" sz="1200" b="1" spc="30">
                <a:latin typeface="Arial"/>
                <a:cs typeface="Arial"/>
              </a:rPr>
              <a:t> </a:t>
            </a:r>
            <a:r>
              <a:rPr lang="en-IN" sz="1200" b="1" spc="-30">
                <a:latin typeface="Arial"/>
                <a:cs typeface="Arial"/>
              </a:rPr>
              <a:t>Forest,</a:t>
            </a:r>
            <a:r>
              <a:rPr lang="en-IN" sz="1200" b="1" spc="25">
                <a:latin typeface="Arial"/>
                <a:cs typeface="Arial"/>
              </a:rPr>
              <a:t> </a:t>
            </a:r>
            <a:r>
              <a:rPr lang="en-IN" sz="1200" b="1" spc="-10">
                <a:latin typeface="Arial"/>
                <a:cs typeface="Arial"/>
              </a:rPr>
              <a:t>and</a:t>
            </a:r>
            <a:r>
              <a:rPr lang="en-IN" sz="1200" b="1" spc="30">
                <a:latin typeface="Arial"/>
                <a:cs typeface="Arial"/>
              </a:rPr>
              <a:t> </a:t>
            </a:r>
            <a:r>
              <a:rPr lang="en-IN" sz="1200" b="1" spc="-10">
                <a:latin typeface="Arial"/>
                <a:cs typeface="Arial"/>
              </a:rPr>
              <a:t>Hybrid</a:t>
            </a:r>
            <a:r>
              <a:rPr lang="en-IN" sz="1200" b="1" spc="30">
                <a:latin typeface="Arial"/>
                <a:cs typeface="Arial"/>
              </a:rPr>
              <a:t> </a:t>
            </a:r>
            <a:r>
              <a:rPr lang="en-IN" sz="1200" b="1" spc="-10">
                <a:latin typeface="Arial"/>
                <a:cs typeface="Arial"/>
              </a:rPr>
              <a:t>Models</a:t>
            </a:r>
            <a:endParaRPr lang="en-IN"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9359" y="559153"/>
            <a:ext cx="1746885" cy="13741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1100" i="1">
                <a:latin typeface="Calibri"/>
                <a:cs typeface="Calibri"/>
              </a:rPr>
              <a:t>Project</a:t>
            </a:r>
            <a:r>
              <a:rPr sz="1100" i="1" spc="190">
                <a:latin typeface="Calibri"/>
                <a:cs typeface="Calibri"/>
              </a:rPr>
              <a:t> </a:t>
            </a:r>
            <a:r>
              <a:rPr lang="en-IN" sz="1100" i="1">
                <a:latin typeface="Calibri"/>
                <a:cs typeface="Calibri"/>
              </a:rPr>
              <a:t>Final</a:t>
            </a:r>
            <a:r>
              <a:rPr sz="1100" i="1" spc="195">
                <a:latin typeface="Calibri"/>
                <a:cs typeface="Calibri"/>
              </a:rPr>
              <a:t> </a:t>
            </a:r>
            <a:r>
              <a:rPr sz="1100" i="1" spc="-10">
                <a:latin typeface="Calibri"/>
                <a:cs typeface="Calibri"/>
              </a:rPr>
              <a:t>Presentation</a:t>
            </a:r>
            <a:endParaRPr sz="1100">
              <a:latin typeface="Calibri"/>
              <a:cs typeface="Calibri"/>
            </a:endParaRPr>
          </a:p>
          <a:p>
            <a:pPr marL="562610" marR="552450" algn="ctr">
              <a:lnSpc>
                <a:spcPct val="102600"/>
              </a:lnSpc>
              <a:spcBef>
                <a:spcPts val="570"/>
              </a:spcBef>
            </a:pPr>
            <a:r>
              <a:rPr sz="1100" b="1" spc="-35">
                <a:latin typeface="Arial"/>
                <a:cs typeface="Arial"/>
              </a:rPr>
              <a:t>Vaishnavi </a:t>
            </a:r>
            <a:r>
              <a:rPr sz="1100" spc="-80">
                <a:latin typeface="Arial"/>
                <a:cs typeface="Arial"/>
              </a:rPr>
              <a:t>200953025 </a:t>
            </a:r>
            <a:r>
              <a:rPr sz="1100" spc="-25">
                <a:latin typeface="Arial"/>
                <a:cs typeface="Arial"/>
              </a:rPr>
              <a:t>CCE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100" b="1" spc="-20">
                <a:latin typeface="Arial"/>
                <a:cs typeface="Arial"/>
              </a:rPr>
              <a:t>Adithya</a:t>
            </a:r>
            <a:r>
              <a:rPr sz="1100" b="1" spc="-5">
                <a:latin typeface="Arial"/>
                <a:cs typeface="Arial"/>
              </a:rPr>
              <a:t> </a:t>
            </a:r>
            <a:r>
              <a:rPr sz="1100" b="1" spc="-20">
                <a:latin typeface="Arial"/>
                <a:cs typeface="Arial"/>
              </a:rPr>
              <a:t>Rao</a:t>
            </a:r>
            <a:r>
              <a:rPr sz="1100" b="1">
                <a:latin typeface="Arial"/>
                <a:cs typeface="Arial"/>
              </a:rPr>
              <a:t> </a:t>
            </a:r>
            <a:r>
              <a:rPr sz="1100" b="1" spc="-10">
                <a:latin typeface="Arial"/>
                <a:cs typeface="Arial"/>
              </a:rPr>
              <a:t>K</a:t>
            </a:r>
            <a:r>
              <a:rPr lang="en-IN" sz="1100" b="1" spc="-10" err="1">
                <a:latin typeface="Arial"/>
                <a:cs typeface="Arial"/>
              </a:rPr>
              <a:t>alathur</a:t>
            </a:r>
            <a:endParaRPr sz="11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35"/>
              </a:spcBef>
            </a:pPr>
            <a:r>
              <a:rPr sz="1100" spc="-10">
                <a:latin typeface="Arial"/>
                <a:cs typeface="Arial"/>
              </a:rPr>
              <a:t>200953015</a:t>
            </a:r>
            <a:endParaRPr sz="11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35"/>
              </a:spcBef>
            </a:pPr>
            <a:r>
              <a:rPr sz="1100" spc="-25">
                <a:latin typeface="Arial"/>
                <a:cs typeface="Arial"/>
              </a:rPr>
              <a:t>CCE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32508" y="2087674"/>
            <a:ext cx="1339215" cy="11868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R="17780" algn="ctr">
              <a:lnSpc>
                <a:spcPct val="100000"/>
              </a:lnSpc>
              <a:spcBef>
                <a:spcPts val="700"/>
              </a:spcBef>
            </a:pPr>
            <a:r>
              <a:rPr sz="1100" i="1">
                <a:latin typeface="Calibri"/>
                <a:cs typeface="Calibri"/>
              </a:rPr>
              <a:t>Under</a:t>
            </a:r>
            <a:r>
              <a:rPr sz="1100" i="1" spc="80">
                <a:latin typeface="Calibri"/>
                <a:cs typeface="Calibri"/>
              </a:rPr>
              <a:t> </a:t>
            </a:r>
            <a:r>
              <a:rPr sz="1100" i="1">
                <a:latin typeface="Calibri"/>
                <a:cs typeface="Calibri"/>
              </a:rPr>
              <a:t>the</a:t>
            </a:r>
            <a:r>
              <a:rPr sz="1100" i="1" spc="80">
                <a:latin typeface="Calibri"/>
                <a:cs typeface="Calibri"/>
              </a:rPr>
              <a:t> </a:t>
            </a:r>
            <a:r>
              <a:rPr sz="1100" i="1">
                <a:latin typeface="Calibri"/>
                <a:cs typeface="Calibri"/>
              </a:rPr>
              <a:t>guidance</a:t>
            </a:r>
            <a:r>
              <a:rPr sz="1100" i="1" spc="80">
                <a:latin typeface="Calibri"/>
                <a:cs typeface="Calibri"/>
              </a:rPr>
              <a:t> </a:t>
            </a:r>
            <a:r>
              <a:rPr sz="1100" i="1" spc="-25">
                <a:latin typeface="Calibri"/>
                <a:cs typeface="Calibri"/>
              </a:rPr>
              <a:t>of</a:t>
            </a:r>
            <a:endParaRPr sz="1100">
              <a:latin typeface="Calibri"/>
              <a:cs typeface="Calibri"/>
            </a:endParaRPr>
          </a:p>
          <a:p>
            <a:pPr marL="144780">
              <a:lnSpc>
                <a:spcPct val="100000"/>
              </a:lnSpc>
              <a:spcBef>
                <a:spcPts val="605"/>
              </a:spcBef>
            </a:pPr>
            <a:r>
              <a:rPr sz="1100" b="1">
                <a:latin typeface="Arial"/>
                <a:cs typeface="Arial"/>
              </a:rPr>
              <a:t>Dr.</a:t>
            </a:r>
            <a:r>
              <a:rPr sz="1100" b="1" spc="295">
                <a:latin typeface="Arial"/>
                <a:cs typeface="Arial"/>
              </a:rPr>
              <a:t> </a:t>
            </a:r>
            <a:r>
              <a:rPr sz="1100" b="1" spc="-10">
                <a:latin typeface="Arial"/>
                <a:cs typeface="Arial"/>
              </a:rPr>
              <a:t>Balachandra</a:t>
            </a:r>
            <a:endParaRPr sz="1100">
              <a:latin typeface="Arial"/>
              <a:cs typeface="Arial"/>
            </a:endParaRPr>
          </a:p>
          <a:p>
            <a:pPr marL="16510" marR="5080" indent="390525">
              <a:lnSpc>
                <a:spcPct val="102699"/>
              </a:lnSpc>
            </a:pPr>
            <a:r>
              <a:rPr sz="1100" spc="-10">
                <a:latin typeface="Arial"/>
                <a:cs typeface="Arial"/>
              </a:rPr>
              <a:t>Professor </a:t>
            </a:r>
            <a:r>
              <a:rPr sz="1100" spc="-30">
                <a:latin typeface="Arial"/>
                <a:cs typeface="Arial"/>
              </a:rPr>
              <a:t>Department</a:t>
            </a:r>
            <a:r>
              <a:rPr sz="1100" spc="30">
                <a:latin typeface="Arial"/>
                <a:cs typeface="Arial"/>
              </a:rPr>
              <a:t> </a:t>
            </a:r>
            <a:r>
              <a:rPr sz="1100">
                <a:latin typeface="Arial"/>
                <a:cs typeface="Arial"/>
              </a:rPr>
              <a:t>of</a:t>
            </a:r>
            <a:r>
              <a:rPr sz="1100" spc="35">
                <a:latin typeface="Arial"/>
                <a:cs typeface="Arial"/>
              </a:rPr>
              <a:t> </a:t>
            </a:r>
            <a:r>
              <a:rPr sz="1100">
                <a:latin typeface="Arial"/>
                <a:cs typeface="Arial"/>
              </a:rPr>
              <a:t>I</a:t>
            </a:r>
            <a:r>
              <a:rPr sz="1100" spc="35">
                <a:latin typeface="Arial"/>
                <a:cs typeface="Arial"/>
              </a:rPr>
              <a:t> </a:t>
            </a:r>
            <a:r>
              <a:rPr sz="1100" spc="85">
                <a:latin typeface="Arial"/>
                <a:cs typeface="Arial"/>
              </a:rPr>
              <a:t>&amp;</a:t>
            </a:r>
            <a:r>
              <a:rPr sz="1100" spc="35">
                <a:latin typeface="Arial"/>
                <a:cs typeface="Arial"/>
              </a:rPr>
              <a:t> </a:t>
            </a:r>
            <a:r>
              <a:rPr sz="1100" spc="-25">
                <a:latin typeface="Arial"/>
                <a:cs typeface="Arial"/>
              </a:rPr>
              <a:t>CT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100">
              <a:latin typeface="Arial"/>
              <a:cs typeface="Arial"/>
            </a:endParaRPr>
          </a:p>
          <a:p>
            <a:pPr marL="3810" algn="ctr">
              <a:lnSpc>
                <a:spcPct val="100000"/>
              </a:lnSpc>
            </a:pPr>
            <a:r>
              <a:rPr lang="en-IN" sz="800" b="1">
                <a:latin typeface="Arial"/>
                <a:cs typeface="Arial"/>
              </a:rPr>
              <a:t>May 20</a:t>
            </a:r>
            <a:r>
              <a:rPr sz="800" b="1">
                <a:latin typeface="Arial"/>
                <a:cs typeface="Arial"/>
              </a:rPr>
              <a:t>,</a:t>
            </a:r>
            <a:r>
              <a:rPr sz="800" b="1" spc="35">
                <a:latin typeface="Arial"/>
                <a:cs typeface="Arial"/>
              </a:rPr>
              <a:t> </a:t>
            </a:r>
            <a:r>
              <a:rPr sz="800" b="1" spc="-20">
                <a:latin typeface="Arial"/>
                <a:cs typeface="Arial"/>
              </a:rPr>
              <a:t>2024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2" name="object 12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121736" y="3344944"/>
            <a:ext cx="414618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US" sz="600" b="1" spc="75">
                <a:solidFill>
                  <a:srgbClr val="FFFFFF"/>
                </a:solidFill>
                <a:latin typeface="Arial"/>
                <a:cs typeface="Arial"/>
              </a:rPr>
              <a:t>1/</a:t>
            </a:r>
            <a:fld id="{81D60167-4931-47E6-BA6A-407CBD079E47}" type="slidenum">
              <a:rPr sz="600" b="1" spc="75" dirty="0">
                <a:solidFill>
                  <a:srgbClr val="FFFFFF"/>
                </a:solidFill>
                <a:latin typeface="Arial"/>
                <a:cs typeface="Arial"/>
              </a:rPr>
              <a:t>1</a:t>
            </a:fld>
            <a:r>
              <a:rPr lang="en-US" sz="600" b="1" spc="75">
                <a:solidFill>
                  <a:srgbClr val="FFFFFF"/>
                </a:solidFill>
                <a:latin typeface="Arial"/>
                <a:cs typeface="Arial"/>
              </a:rPr>
              <a:t>00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/>
              <a:t>Objectives</a:t>
            </a:r>
            <a:r>
              <a:rPr spc="-20"/>
              <a:t> </a:t>
            </a:r>
            <a:r>
              <a:rPr spc="-30"/>
              <a:t>(continued)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10/100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2B5083-EDFC-78A5-C8AC-ACAB1C4B2247}"/>
              </a:ext>
            </a:extLst>
          </p:cNvPr>
          <p:cNvSpPr txBox="1"/>
          <p:nvPr/>
        </p:nvSpPr>
        <p:spPr>
          <a:xfrm>
            <a:off x="28853" y="471212"/>
            <a:ext cx="4350564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/>
              <a:t>Objective 3: Random Forest for SQL Injection Detection</a:t>
            </a:r>
          </a:p>
          <a:p>
            <a:endParaRPr lang="en-IN" sz="9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Conduct literature review on Random Forest in intrusion detection, focusing on SQL injection.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Expand dataset to include a broader range of SQL injection attack patterns.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Design and implement Random Forest model tailored for SQL injection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Train and cross-validate Random Forest model, evaluating performance.</a:t>
            </a:r>
          </a:p>
          <a:p>
            <a:endParaRPr lang="en-IN" sz="900" b="1"/>
          </a:p>
          <a:p>
            <a:r>
              <a:rPr lang="en-IN" sz="900" b="1"/>
              <a:t>Objective 4: Hybrid SVM-Random Forest Model</a:t>
            </a:r>
          </a:p>
          <a:p>
            <a:endParaRPr lang="en-IN" sz="9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Explore literature on hybrid SVM-Random Forest models for intrusion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Harmonize datasets for compatibility between SVM and Random Forest. Design seamless hybrid architecture integrating SVM and Random Forest.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Train hybrid model and compare performance with standalone SVM and Random Forest.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Define specific evaluation metrics.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Fine-tune hyperparameters and architecture for optimal detection accuracy.</a:t>
            </a:r>
          </a:p>
        </p:txBody>
      </p:sp>
    </p:spTree>
  </p:cSld>
  <p:clrMapOvr>
    <a:masterClrMapping/>
  </p:clrMapOvr>
  <p:transition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2798" y="2856039"/>
            <a:ext cx="300645" cy="35995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4608195" cy="50800"/>
          </a:xfrm>
          <a:custGeom>
            <a:avLst/>
            <a:gdLst/>
            <a:ahLst/>
            <a:cxnLst/>
            <a:rect l="l" t="t" r="r" b="b"/>
            <a:pathLst>
              <a:path w="4608195" h="50800">
                <a:moveTo>
                  <a:pt x="4608060" y="0"/>
                </a:moveTo>
                <a:lnTo>
                  <a:pt x="0" y="0"/>
                </a:lnTo>
                <a:lnTo>
                  <a:pt x="0" y="50610"/>
                </a:lnTo>
                <a:lnTo>
                  <a:pt x="4608060" y="50610"/>
                </a:lnTo>
                <a:lnTo>
                  <a:pt x="4608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09193" y="1248828"/>
            <a:ext cx="4040504" cy="347345"/>
            <a:chOff x="309193" y="1248828"/>
            <a:chExt cx="4040504" cy="347345"/>
          </a:xfrm>
        </p:grpSpPr>
        <p:sp>
          <p:nvSpPr>
            <p:cNvPr id="5" name="object 5"/>
            <p:cNvSpPr/>
            <p:nvPr/>
          </p:nvSpPr>
          <p:spPr>
            <a:xfrm>
              <a:off x="309193" y="1248828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E9E9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9994" y="1312092"/>
              <a:ext cx="3989704" cy="284480"/>
            </a:xfrm>
            <a:custGeom>
              <a:avLst/>
              <a:gdLst/>
              <a:ahLst/>
              <a:cxnLst/>
              <a:rect l="l" t="t" r="r" b="b"/>
              <a:pathLst>
                <a:path w="3989704" h="284480">
                  <a:moveTo>
                    <a:pt x="3989652" y="0"/>
                  </a:moveTo>
                  <a:lnTo>
                    <a:pt x="0" y="0"/>
                  </a:lnTo>
                  <a:lnTo>
                    <a:pt x="0" y="283930"/>
                  </a:lnTo>
                  <a:lnTo>
                    <a:pt x="3989652" y="283930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9193" y="1293255"/>
              <a:ext cx="3989704" cy="252095"/>
            </a:xfrm>
            <a:custGeom>
              <a:avLst/>
              <a:gdLst/>
              <a:ahLst/>
              <a:cxnLst/>
              <a:rect l="l" t="t" r="r" b="b"/>
              <a:pathLst>
                <a:path w="3989704" h="252094">
                  <a:moveTo>
                    <a:pt x="3989652" y="0"/>
                  </a:moveTo>
                  <a:lnTo>
                    <a:pt x="0" y="0"/>
                  </a:lnTo>
                  <a:lnTo>
                    <a:pt x="0" y="201165"/>
                  </a:lnTo>
                  <a:lnTo>
                    <a:pt x="4008" y="220890"/>
                  </a:lnTo>
                  <a:lnTo>
                    <a:pt x="14922" y="237043"/>
                  </a:lnTo>
                  <a:lnTo>
                    <a:pt x="31075" y="247957"/>
                  </a:lnTo>
                  <a:lnTo>
                    <a:pt x="50800" y="251966"/>
                  </a:lnTo>
                  <a:lnTo>
                    <a:pt x="3938852" y="251966"/>
                  </a:lnTo>
                  <a:lnTo>
                    <a:pt x="3958576" y="247957"/>
                  </a:lnTo>
                  <a:lnTo>
                    <a:pt x="3974729" y="237043"/>
                  </a:lnTo>
                  <a:lnTo>
                    <a:pt x="3985644" y="220890"/>
                  </a:lnTo>
                  <a:lnTo>
                    <a:pt x="3989652" y="201165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9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9994" y="1312092"/>
            <a:ext cx="3989704" cy="284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3345" algn="ctr">
              <a:lnSpc>
                <a:spcPts val="1895"/>
              </a:lnSpc>
            </a:pPr>
            <a:r>
              <a:rPr sz="2050" b="1">
                <a:solidFill>
                  <a:srgbClr val="000000"/>
                </a:solidFill>
                <a:latin typeface="Arial"/>
                <a:cs typeface="Arial"/>
              </a:rPr>
              <a:t>Thank</a:t>
            </a:r>
            <a:r>
              <a:rPr sz="2050" b="1" spc="12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50" b="1" spc="-25">
                <a:solidFill>
                  <a:srgbClr val="000000"/>
                </a:solidFill>
                <a:latin typeface="Arial"/>
                <a:cs typeface="Arial"/>
              </a:rPr>
              <a:t>You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0" name="object 10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000850" y="3359315"/>
            <a:ext cx="408542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US" sz="600" b="1">
                <a:solidFill>
                  <a:srgbClr val="FFFFFF"/>
                </a:solidFill>
                <a:latin typeface="Arial"/>
                <a:cs typeface="Arial"/>
              </a:rPr>
              <a:t>100/</a:t>
            </a:r>
            <a:fld id="{81D60167-4931-47E6-BA6A-407CBD079E47}" type="slidenum">
              <a:rPr sz="600" b="1" smtClean="0">
                <a:solidFill>
                  <a:srgbClr val="FFFFFF"/>
                </a:solidFill>
                <a:latin typeface="Arial"/>
                <a:cs typeface="Arial"/>
              </a:rPr>
              <a:t>100</a:t>
            </a:fld>
            <a:endParaRPr sz="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2989013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/>
              <a:t>Methodology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7" name="object 17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11/100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3867BE-8259-3F03-2B98-7B631ECA5D52}"/>
              </a:ext>
            </a:extLst>
          </p:cNvPr>
          <p:cNvSpPr txBox="1"/>
          <p:nvPr/>
        </p:nvSpPr>
        <p:spPr>
          <a:xfrm>
            <a:off x="154762" y="428625"/>
            <a:ext cx="4298176" cy="2479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284480">
              <a:lnSpc>
                <a:spcPct val="102600"/>
              </a:lnSpc>
              <a:spcBef>
                <a:spcPts val="55"/>
              </a:spcBef>
            </a:pPr>
            <a:r>
              <a:rPr lang="en-US" sz="900" b="1" spc="-20">
                <a:latin typeface="Arial"/>
                <a:cs typeface="Arial"/>
              </a:rPr>
              <a:t>Objective</a:t>
            </a:r>
            <a:r>
              <a:rPr lang="en-US" sz="900" b="1" spc="40">
                <a:latin typeface="Arial"/>
                <a:cs typeface="Arial"/>
              </a:rPr>
              <a:t> </a:t>
            </a:r>
            <a:r>
              <a:rPr lang="en-US" sz="900" b="1">
                <a:latin typeface="Arial"/>
                <a:cs typeface="Arial"/>
              </a:rPr>
              <a:t>1:</a:t>
            </a:r>
            <a:r>
              <a:rPr lang="en-US" sz="900" b="1" spc="155">
                <a:latin typeface="Arial"/>
                <a:cs typeface="Arial"/>
              </a:rPr>
              <a:t> </a:t>
            </a:r>
            <a:r>
              <a:rPr lang="en-IN" sz="900" b="1"/>
              <a:t>Exploiting SQLI Vulnerability</a:t>
            </a:r>
            <a:endParaRPr lang="en-US" sz="900" spc="-10">
              <a:latin typeface="Arial"/>
              <a:cs typeface="Arial"/>
            </a:endParaRPr>
          </a:p>
          <a:p>
            <a:pPr marL="461010" indent="-171450">
              <a:lnSpc>
                <a:spcPct val="100000"/>
              </a:lnSpc>
              <a:spcBef>
                <a:spcPts val="155"/>
              </a:spcBef>
              <a:buFont typeface="Arial" panose="020B0604020202020204" pitchFamily="34" charset="0"/>
              <a:buChar char="•"/>
            </a:pPr>
            <a:r>
              <a:rPr lang="en-US" sz="900" spc="-10">
                <a:latin typeface="Arial"/>
                <a:cs typeface="Arial"/>
              </a:rPr>
              <a:t>Create carefully crafted SQL queries.</a:t>
            </a:r>
          </a:p>
          <a:p>
            <a:pPr marL="461010" indent="-171450">
              <a:lnSpc>
                <a:spcPct val="100000"/>
              </a:lnSpc>
              <a:spcBef>
                <a:spcPts val="155"/>
              </a:spcBef>
              <a:buFont typeface="Arial" panose="020B0604020202020204" pitchFamily="34" charset="0"/>
              <a:buChar char="•"/>
            </a:pPr>
            <a:r>
              <a:rPr lang="en-US" sz="900" spc="-10">
                <a:latin typeface="Arial"/>
                <a:cs typeface="Arial"/>
              </a:rPr>
              <a:t>Execute generated SQL queries.</a:t>
            </a:r>
          </a:p>
          <a:p>
            <a:pPr marL="461010" indent="-171450">
              <a:lnSpc>
                <a:spcPct val="100000"/>
              </a:lnSpc>
              <a:spcBef>
                <a:spcPts val="155"/>
              </a:spcBef>
              <a:buFont typeface="Arial" panose="020B0604020202020204" pitchFamily="34" charset="0"/>
              <a:buChar char="•"/>
            </a:pPr>
            <a:r>
              <a:rPr lang="en-US" sz="900" spc="-10">
                <a:latin typeface="Arial"/>
                <a:cs typeface="Arial"/>
              </a:rPr>
              <a:t>Utilize SQL query injection techniques.</a:t>
            </a:r>
          </a:p>
          <a:p>
            <a:pPr marL="461010" indent="-171450">
              <a:lnSpc>
                <a:spcPct val="100000"/>
              </a:lnSpc>
              <a:spcBef>
                <a:spcPts val="155"/>
              </a:spcBef>
              <a:buFont typeface="Arial" panose="020B0604020202020204" pitchFamily="34" charset="0"/>
              <a:buChar char="•"/>
            </a:pPr>
            <a:r>
              <a:rPr lang="en-US" sz="900" spc="-10">
                <a:latin typeface="Arial"/>
                <a:cs typeface="Arial"/>
              </a:rPr>
              <a:t>Employ input field manipulation strategies.</a:t>
            </a:r>
          </a:p>
          <a:p>
            <a:pPr marL="461010" indent="-171450">
              <a:lnSpc>
                <a:spcPct val="100000"/>
              </a:lnSpc>
              <a:spcBef>
                <a:spcPts val="155"/>
              </a:spcBef>
              <a:buFont typeface="Arial" panose="020B0604020202020204" pitchFamily="34" charset="0"/>
              <a:buChar char="•"/>
            </a:pPr>
            <a:r>
              <a:rPr lang="en-US" sz="900" spc="-10">
                <a:latin typeface="Arial"/>
                <a:cs typeface="Arial"/>
              </a:rPr>
              <a:t>Test for vulnerabilities in web application.</a:t>
            </a:r>
          </a:p>
          <a:p>
            <a:pPr marL="461010" indent="-171450">
              <a:lnSpc>
                <a:spcPct val="100000"/>
              </a:lnSpc>
              <a:spcBef>
                <a:spcPts val="155"/>
              </a:spcBef>
              <a:buFont typeface="Arial" panose="020B0604020202020204" pitchFamily="34" charset="0"/>
              <a:buChar char="•"/>
            </a:pPr>
            <a:r>
              <a:rPr lang="en-US" sz="900" spc="-10">
                <a:latin typeface="Arial"/>
                <a:cs typeface="Arial"/>
              </a:rPr>
              <a:t>Analyze response to identify potential entry points.</a:t>
            </a:r>
            <a:endParaRPr lang="en-IN" sz="900"/>
          </a:p>
          <a:p>
            <a:pPr marL="12700" marR="284480">
              <a:lnSpc>
                <a:spcPct val="102600"/>
              </a:lnSpc>
              <a:spcBef>
                <a:spcPts val="55"/>
              </a:spcBef>
            </a:pPr>
            <a:endParaRPr lang="en-US" sz="900" b="1" spc="155">
              <a:latin typeface="Arial"/>
              <a:cs typeface="Arial"/>
            </a:endParaRPr>
          </a:p>
          <a:p>
            <a:pPr marL="12700" marR="284480">
              <a:lnSpc>
                <a:spcPct val="102600"/>
              </a:lnSpc>
              <a:spcBef>
                <a:spcPts val="55"/>
              </a:spcBef>
            </a:pPr>
            <a:r>
              <a:rPr lang="en-US" sz="900" b="1" spc="-20">
                <a:latin typeface="Arial"/>
                <a:cs typeface="Arial"/>
              </a:rPr>
              <a:t>Objective</a:t>
            </a:r>
            <a:r>
              <a:rPr lang="en-US" sz="900" b="1" spc="15">
                <a:latin typeface="Arial"/>
                <a:cs typeface="Arial"/>
              </a:rPr>
              <a:t> </a:t>
            </a:r>
            <a:r>
              <a:rPr lang="en-US" sz="900" b="1">
                <a:latin typeface="Arial"/>
                <a:cs typeface="Arial"/>
              </a:rPr>
              <a:t>2:</a:t>
            </a:r>
            <a:r>
              <a:rPr lang="en-US" sz="900" b="1" spc="120">
                <a:latin typeface="Arial"/>
                <a:cs typeface="Arial"/>
              </a:rPr>
              <a:t> </a:t>
            </a:r>
            <a:r>
              <a:rPr lang="en-US" sz="900" b="1" spc="-10">
                <a:latin typeface="Arial"/>
                <a:cs typeface="Arial"/>
              </a:rPr>
              <a:t>Detection</a:t>
            </a:r>
            <a:r>
              <a:rPr lang="en-US" sz="900" b="1" spc="45">
                <a:latin typeface="Arial"/>
                <a:cs typeface="Arial"/>
              </a:rPr>
              <a:t> </a:t>
            </a:r>
            <a:r>
              <a:rPr lang="en-US" sz="900" b="1">
                <a:latin typeface="Arial"/>
                <a:cs typeface="Arial"/>
              </a:rPr>
              <a:t>of</a:t>
            </a:r>
            <a:r>
              <a:rPr lang="en-US" sz="900" b="1" spc="45">
                <a:latin typeface="Arial"/>
                <a:cs typeface="Arial"/>
              </a:rPr>
              <a:t> </a:t>
            </a:r>
            <a:r>
              <a:rPr lang="en-US" sz="900" b="1">
                <a:latin typeface="Arial"/>
                <a:cs typeface="Arial"/>
              </a:rPr>
              <a:t>SQL</a:t>
            </a:r>
            <a:r>
              <a:rPr lang="en-US" sz="900" b="1" spc="45">
                <a:latin typeface="Arial"/>
                <a:cs typeface="Arial"/>
              </a:rPr>
              <a:t> </a:t>
            </a:r>
            <a:r>
              <a:rPr lang="en-US" sz="900" b="1" spc="-20">
                <a:latin typeface="Arial"/>
                <a:cs typeface="Arial"/>
              </a:rPr>
              <a:t>Injection</a:t>
            </a:r>
            <a:r>
              <a:rPr lang="en-US" sz="900" b="1" spc="45">
                <a:latin typeface="Arial"/>
                <a:cs typeface="Arial"/>
              </a:rPr>
              <a:t> </a:t>
            </a:r>
            <a:r>
              <a:rPr lang="en-US" sz="900" b="1" spc="-55">
                <a:latin typeface="Arial"/>
                <a:cs typeface="Arial"/>
              </a:rPr>
              <a:t>using</a:t>
            </a:r>
            <a:r>
              <a:rPr lang="en-US" sz="900" b="1" spc="40">
                <a:latin typeface="Arial"/>
                <a:cs typeface="Arial"/>
              </a:rPr>
              <a:t> </a:t>
            </a:r>
            <a:r>
              <a:rPr lang="en-US" sz="900" b="1">
                <a:latin typeface="Arial"/>
                <a:cs typeface="Arial"/>
              </a:rPr>
              <a:t>SVM</a:t>
            </a:r>
            <a:r>
              <a:rPr lang="en-US" sz="900" b="1" spc="45">
                <a:latin typeface="Arial"/>
                <a:cs typeface="Arial"/>
              </a:rPr>
              <a:t> </a:t>
            </a:r>
            <a:r>
              <a:rPr lang="en-US" sz="900" b="1" spc="-25">
                <a:latin typeface="Arial"/>
                <a:cs typeface="Arial"/>
              </a:rPr>
              <a:t>ML </a:t>
            </a:r>
            <a:r>
              <a:rPr lang="en-US" sz="900" b="1" spc="-10">
                <a:latin typeface="Arial"/>
                <a:cs typeface="Arial"/>
              </a:rPr>
              <a:t>Model</a:t>
            </a:r>
            <a:endParaRPr lang="en-US" sz="900">
              <a:latin typeface="Arial"/>
              <a:cs typeface="Arial"/>
            </a:endParaRPr>
          </a:p>
          <a:p>
            <a:pPr marL="461010" indent="-171450">
              <a:lnSpc>
                <a:spcPct val="100000"/>
              </a:lnSpc>
              <a:spcBef>
                <a:spcPts val="185"/>
              </a:spcBef>
              <a:buFont typeface="Arial" panose="020B0604020202020204" pitchFamily="34" charset="0"/>
              <a:buChar char="•"/>
            </a:pPr>
            <a:r>
              <a:rPr lang="en-US" sz="900" spc="-20">
                <a:latin typeface="Arial"/>
                <a:cs typeface="Arial"/>
              </a:rPr>
              <a:t>Literature</a:t>
            </a:r>
            <a:r>
              <a:rPr lang="en-US" sz="900" spc="20">
                <a:latin typeface="Arial"/>
                <a:cs typeface="Arial"/>
              </a:rPr>
              <a:t> </a:t>
            </a:r>
            <a:r>
              <a:rPr lang="en-US" sz="900" spc="-10">
                <a:latin typeface="Arial"/>
                <a:cs typeface="Arial"/>
              </a:rPr>
              <a:t>Review</a:t>
            </a:r>
            <a:endParaRPr lang="en-US" sz="900">
              <a:latin typeface="Arial"/>
              <a:cs typeface="Arial"/>
            </a:endParaRPr>
          </a:p>
          <a:p>
            <a:pPr marL="461010" marR="1578610" indent="-171450">
              <a:lnSpc>
                <a:spcPct val="111800"/>
              </a:lnSpc>
              <a:buFont typeface="Arial" panose="020B0604020202020204" pitchFamily="34" charset="0"/>
              <a:buChar char="•"/>
            </a:pPr>
            <a:r>
              <a:rPr lang="en-US" sz="900" spc="-30">
                <a:latin typeface="Arial"/>
                <a:cs typeface="Arial"/>
              </a:rPr>
              <a:t>Dataset</a:t>
            </a:r>
            <a:r>
              <a:rPr lang="en-US" sz="900" spc="-5">
                <a:latin typeface="Arial"/>
                <a:cs typeface="Arial"/>
              </a:rPr>
              <a:t> </a:t>
            </a:r>
            <a:r>
              <a:rPr lang="en-US" sz="900" spc="-50">
                <a:latin typeface="Arial"/>
                <a:cs typeface="Arial"/>
              </a:rPr>
              <a:t>Selection</a:t>
            </a:r>
            <a:r>
              <a:rPr lang="en-US" sz="900">
                <a:latin typeface="Arial"/>
                <a:cs typeface="Arial"/>
              </a:rPr>
              <a:t> </a:t>
            </a:r>
            <a:r>
              <a:rPr lang="en-US" sz="900" spc="-45">
                <a:latin typeface="Arial"/>
                <a:cs typeface="Arial"/>
              </a:rPr>
              <a:t>and</a:t>
            </a:r>
            <a:r>
              <a:rPr lang="en-US" sz="900" spc="-5">
                <a:latin typeface="Arial"/>
                <a:cs typeface="Arial"/>
              </a:rPr>
              <a:t> </a:t>
            </a:r>
            <a:r>
              <a:rPr lang="en-US" sz="900" spc="-30">
                <a:latin typeface="Arial"/>
                <a:cs typeface="Arial"/>
              </a:rPr>
              <a:t>Preparation</a:t>
            </a:r>
          </a:p>
          <a:p>
            <a:pPr marL="461010" marR="1578610" indent="-171450">
              <a:lnSpc>
                <a:spcPct val="111800"/>
              </a:lnSpc>
              <a:buFont typeface="Arial" panose="020B0604020202020204" pitchFamily="34" charset="0"/>
              <a:buChar char="•"/>
            </a:pPr>
            <a:r>
              <a:rPr lang="en-US" sz="900" spc="-30">
                <a:latin typeface="Arial"/>
                <a:cs typeface="Arial"/>
              </a:rPr>
              <a:t> </a:t>
            </a:r>
            <a:r>
              <a:rPr lang="en-US" sz="900" spc="-20">
                <a:latin typeface="Arial"/>
                <a:cs typeface="Arial"/>
              </a:rPr>
              <a:t>Model</a:t>
            </a:r>
            <a:r>
              <a:rPr lang="en-US" sz="900" spc="-5">
                <a:latin typeface="Arial"/>
                <a:cs typeface="Arial"/>
              </a:rPr>
              <a:t> </a:t>
            </a:r>
            <a:r>
              <a:rPr lang="en-US" sz="900" spc="-65">
                <a:latin typeface="Arial"/>
                <a:cs typeface="Arial"/>
              </a:rPr>
              <a:t>Design</a:t>
            </a:r>
            <a:r>
              <a:rPr lang="en-US" sz="900">
                <a:latin typeface="Arial"/>
                <a:cs typeface="Arial"/>
              </a:rPr>
              <a:t> </a:t>
            </a:r>
            <a:r>
              <a:rPr lang="en-US" sz="900" spc="-45">
                <a:latin typeface="Arial"/>
                <a:cs typeface="Arial"/>
              </a:rPr>
              <a:t>and</a:t>
            </a:r>
            <a:r>
              <a:rPr lang="en-US" sz="900">
                <a:latin typeface="Arial"/>
                <a:cs typeface="Arial"/>
              </a:rPr>
              <a:t> </a:t>
            </a:r>
            <a:r>
              <a:rPr lang="en-US" sz="900" spc="-35">
                <a:latin typeface="Arial"/>
                <a:cs typeface="Arial"/>
              </a:rPr>
              <a:t>Implementation</a:t>
            </a:r>
          </a:p>
          <a:p>
            <a:pPr marL="461010" marR="1578610" indent="-171450">
              <a:lnSpc>
                <a:spcPct val="111800"/>
              </a:lnSpc>
              <a:buFont typeface="Arial" panose="020B0604020202020204" pitchFamily="34" charset="0"/>
              <a:buChar char="•"/>
            </a:pPr>
            <a:r>
              <a:rPr lang="en-US" sz="900" spc="-35">
                <a:latin typeface="Arial"/>
                <a:cs typeface="Arial"/>
              </a:rPr>
              <a:t> </a:t>
            </a:r>
            <a:r>
              <a:rPr lang="en-US" sz="900" spc="-25">
                <a:latin typeface="Arial"/>
                <a:cs typeface="Arial"/>
              </a:rPr>
              <a:t>Training</a:t>
            </a:r>
            <a:r>
              <a:rPr lang="en-US" sz="900" spc="-20">
                <a:latin typeface="Arial"/>
                <a:cs typeface="Arial"/>
              </a:rPr>
              <a:t> </a:t>
            </a:r>
            <a:r>
              <a:rPr lang="en-US" sz="900" spc="-45">
                <a:latin typeface="Arial"/>
                <a:cs typeface="Arial"/>
              </a:rPr>
              <a:t>and</a:t>
            </a:r>
            <a:r>
              <a:rPr lang="en-US" sz="900" spc="-20">
                <a:latin typeface="Arial"/>
                <a:cs typeface="Arial"/>
              </a:rPr>
              <a:t> </a:t>
            </a:r>
            <a:r>
              <a:rPr lang="en-US" sz="900" spc="-10">
                <a:latin typeface="Arial"/>
                <a:cs typeface="Arial"/>
              </a:rPr>
              <a:t>Validation</a:t>
            </a:r>
            <a:r>
              <a:rPr lang="en-US" sz="900" spc="500">
                <a:latin typeface="Arial"/>
                <a:cs typeface="Arial"/>
              </a:rPr>
              <a:t> </a:t>
            </a:r>
            <a:r>
              <a:rPr lang="en-US" sz="900" spc="-35">
                <a:latin typeface="Arial"/>
                <a:cs typeface="Arial"/>
              </a:rPr>
              <a:t>Evaluation</a:t>
            </a:r>
          </a:p>
          <a:p>
            <a:pPr marL="289560" marR="1578610">
              <a:lnSpc>
                <a:spcPct val="111800"/>
              </a:lnSpc>
            </a:pPr>
            <a:r>
              <a:rPr lang="en-US" sz="900" spc="-10">
                <a:latin typeface="Arial"/>
                <a:cs typeface="Arial"/>
              </a:rPr>
              <a:t> Metrics</a:t>
            </a:r>
            <a:endParaRPr lang="en-US" sz="900">
              <a:latin typeface="Arial"/>
              <a:cs typeface="Arial"/>
            </a:endParaRPr>
          </a:p>
          <a:p>
            <a:pPr marL="461010" indent="-171450">
              <a:lnSpc>
                <a:spcPct val="100000"/>
              </a:lnSpc>
              <a:spcBef>
                <a:spcPts val="155"/>
              </a:spcBef>
              <a:buFont typeface="Arial" panose="020B0604020202020204" pitchFamily="34" charset="0"/>
              <a:buChar char="•"/>
            </a:pPr>
            <a:r>
              <a:rPr lang="en-US" sz="900" spc="-35">
                <a:latin typeface="Arial"/>
                <a:cs typeface="Arial"/>
              </a:rPr>
              <a:t>Fine-</a:t>
            </a:r>
            <a:r>
              <a:rPr lang="en-US" sz="900" spc="-45">
                <a:latin typeface="Arial"/>
                <a:cs typeface="Arial"/>
              </a:rPr>
              <a:t>Tuning</a:t>
            </a:r>
            <a:r>
              <a:rPr lang="en-US" sz="900" spc="10">
                <a:latin typeface="Arial"/>
                <a:cs typeface="Arial"/>
              </a:rPr>
              <a:t> </a:t>
            </a:r>
            <a:r>
              <a:rPr lang="en-US" sz="900" spc="-45">
                <a:latin typeface="Arial"/>
                <a:cs typeface="Arial"/>
              </a:rPr>
              <a:t>and</a:t>
            </a:r>
            <a:r>
              <a:rPr lang="en-US" sz="900" spc="10">
                <a:latin typeface="Arial"/>
                <a:cs typeface="Arial"/>
              </a:rPr>
              <a:t> </a:t>
            </a:r>
            <a:r>
              <a:rPr lang="en-US" sz="900" spc="-10">
                <a:latin typeface="Arial"/>
                <a:cs typeface="Arial"/>
              </a:rPr>
              <a:t>Optimization</a:t>
            </a:r>
            <a:endParaRPr lang="en-IN" sz="900"/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/>
              <a:t>Methodology</a:t>
            </a:r>
            <a:r>
              <a:rPr spc="-10"/>
              <a:t> </a:t>
            </a:r>
            <a:r>
              <a:rPr spc="-25"/>
              <a:t>(continued)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47136" y="3344944"/>
            <a:ext cx="2622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12/100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FF472A-46A3-DFCA-9774-665440741B38}"/>
              </a:ext>
            </a:extLst>
          </p:cNvPr>
          <p:cNvSpPr txBox="1"/>
          <p:nvPr/>
        </p:nvSpPr>
        <p:spPr>
          <a:xfrm>
            <a:off x="61961" y="408246"/>
            <a:ext cx="4210001" cy="2446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361950">
              <a:lnSpc>
                <a:spcPct val="102600"/>
              </a:lnSpc>
              <a:spcBef>
                <a:spcPts val="55"/>
              </a:spcBef>
            </a:pPr>
            <a:r>
              <a:rPr lang="en-IN" sz="900" b="1" spc="-20">
                <a:latin typeface="Arial"/>
                <a:cs typeface="Arial"/>
              </a:rPr>
              <a:t>Objective</a:t>
            </a:r>
            <a:r>
              <a:rPr lang="en-IN" sz="900" b="1" spc="-10">
                <a:latin typeface="Arial"/>
                <a:cs typeface="Arial"/>
              </a:rPr>
              <a:t> </a:t>
            </a:r>
            <a:r>
              <a:rPr lang="en-IN" sz="900" b="1">
                <a:latin typeface="Arial"/>
                <a:cs typeface="Arial"/>
              </a:rPr>
              <a:t>3:</a:t>
            </a:r>
            <a:r>
              <a:rPr lang="en-IN" sz="900" b="1" spc="114">
                <a:latin typeface="Arial"/>
                <a:cs typeface="Arial"/>
              </a:rPr>
              <a:t> </a:t>
            </a:r>
            <a:r>
              <a:rPr lang="en-IN" sz="900" b="1" spc="-110">
                <a:latin typeface="Arial"/>
                <a:cs typeface="Arial"/>
              </a:rPr>
              <a:t>Assess</a:t>
            </a:r>
            <a:r>
              <a:rPr lang="en-IN" sz="900" b="1" spc="35">
                <a:latin typeface="Arial"/>
                <a:cs typeface="Arial"/>
              </a:rPr>
              <a:t> </a:t>
            </a:r>
            <a:r>
              <a:rPr lang="en-IN" sz="900" b="1" spc="-35">
                <a:latin typeface="Arial"/>
                <a:cs typeface="Arial"/>
              </a:rPr>
              <a:t>Random</a:t>
            </a:r>
            <a:r>
              <a:rPr lang="en-IN" sz="900" b="1" spc="15">
                <a:latin typeface="Arial"/>
                <a:cs typeface="Arial"/>
              </a:rPr>
              <a:t> </a:t>
            </a:r>
            <a:r>
              <a:rPr lang="en-IN" sz="900" b="1" spc="-50">
                <a:latin typeface="Arial"/>
                <a:cs typeface="Arial"/>
              </a:rPr>
              <a:t>Forest’s</a:t>
            </a:r>
            <a:r>
              <a:rPr lang="en-IN" sz="900" b="1" spc="15">
                <a:latin typeface="Arial"/>
                <a:cs typeface="Arial"/>
              </a:rPr>
              <a:t> </a:t>
            </a:r>
            <a:r>
              <a:rPr lang="en-IN" sz="900" b="1">
                <a:latin typeface="Arial"/>
                <a:cs typeface="Arial"/>
              </a:rPr>
              <a:t>Aptitude</a:t>
            </a:r>
            <a:r>
              <a:rPr lang="en-IN" sz="900" b="1" spc="10">
                <a:latin typeface="Arial"/>
                <a:cs typeface="Arial"/>
              </a:rPr>
              <a:t> </a:t>
            </a:r>
            <a:r>
              <a:rPr lang="en-IN" sz="900" b="1">
                <a:latin typeface="Arial"/>
                <a:cs typeface="Arial"/>
              </a:rPr>
              <a:t>for</a:t>
            </a:r>
            <a:r>
              <a:rPr lang="en-IN" sz="900" b="1" spc="20">
                <a:latin typeface="Arial"/>
                <a:cs typeface="Arial"/>
              </a:rPr>
              <a:t> </a:t>
            </a:r>
            <a:r>
              <a:rPr lang="en-IN" sz="900" b="1" spc="-25">
                <a:latin typeface="Arial"/>
                <a:cs typeface="Arial"/>
              </a:rPr>
              <a:t>SQL </a:t>
            </a:r>
            <a:r>
              <a:rPr lang="en-IN" sz="900" b="1" spc="-10">
                <a:latin typeface="Arial"/>
                <a:cs typeface="Arial"/>
              </a:rPr>
              <a:t>Injection</a:t>
            </a:r>
            <a:r>
              <a:rPr lang="en-IN" sz="900" b="1" spc="-50">
                <a:latin typeface="Arial"/>
                <a:cs typeface="Arial"/>
              </a:rPr>
              <a:t> </a:t>
            </a:r>
            <a:r>
              <a:rPr lang="en-IN" sz="900" b="1" spc="-10">
                <a:latin typeface="Arial"/>
                <a:cs typeface="Arial"/>
              </a:rPr>
              <a:t>Detection</a:t>
            </a:r>
            <a:endParaRPr lang="en-IN" sz="900">
              <a:latin typeface="Arial"/>
              <a:cs typeface="Arial"/>
            </a:endParaRPr>
          </a:p>
          <a:p>
            <a:pPr marL="461010" marR="156845" indent="-171450">
              <a:lnSpc>
                <a:spcPct val="120800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r>
              <a:rPr lang="en-IN" sz="900" spc="-20">
                <a:latin typeface="Arial"/>
                <a:cs typeface="Arial"/>
              </a:rPr>
              <a:t>Literature</a:t>
            </a:r>
            <a:r>
              <a:rPr lang="en-IN" sz="900" spc="5">
                <a:latin typeface="Arial"/>
                <a:cs typeface="Arial"/>
              </a:rPr>
              <a:t> </a:t>
            </a:r>
            <a:r>
              <a:rPr lang="en-IN" sz="900" spc="-75">
                <a:latin typeface="Arial"/>
                <a:cs typeface="Arial"/>
              </a:rPr>
              <a:t>Review</a:t>
            </a:r>
            <a:r>
              <a:rPr lang="en-IN" sz="900" spc="10">
                <a:latin typeface="Arial"/>
                <a:cs typeface="Arial"/>
              </a:rPr>
              <a:t> </a:t>
            </a:r>
            <a:r>
              <a:rPr lang="en-IN" sz="900">
                <a:latin typeface="Arial"/>
                <a:cs typeface="Arial"/>
              </a:rPr>
              <a:t>on</a:t>
            </a:r>
            <a:r>
              <a:rPr lang="en-IN" sz="900" spc="10">
                <a:latin typeface="Arial"/>
                <a:cs typeface="Arial"/>
              </a:rPr>
              <a:t> </a:t>
            </a:r>
            <a:r>
              <a:rPr lang="en-IN" sz="900" spc="-65">
                <a:latin typeface="Arial"/>
                <a:cs typeface="Arial"/>
              </a:rPr>
              <a:t>Random</a:t>
            </a:r>
            <a:r>
              <a:rPr lang="en-IN" sz="900" spc="5">
                <a:latin typeface="Arial"/>
                <a:cs typeface="Arial"/>
              </a:rPr>
              <a:t> </a:t>
            </a:r>
            <a:r>
              <a:rPr lang="en-IN" sz="900" spc="-55">
                <a:latin typeface="Arial"/>
                <a:cs typeface="Arial"/>
              </a:rPr>
              <a:t>Forest</a:t>
            </a:r>
            <a:r>
              <a:rPr lang="en-IN" sz="900" spc="10">
                <a:latin typeface="Arial"/>
                <a:cs typeface="Arial"/>
              </a:rPr>
              <a:t> </a:t>
            </a:r>
            <a:r>
              <a:rPr lang="en-IN" sz="900">
                <a:latin typeface="Arial"/>
                <a:cs typeface="Arial"/>
              </a:rPr>
              <a:t>in</a:t>
            </a:r>
            <a:r>
              <a:rPr lang="en-IN" sz="900" spc="10">
                <a:latin typeface="Arial"/>
                <a:cs typeface="Arial"/>
              </a:rPr>
              <a:t> </a:t>
            </a:r>
            <a:r>
              <a:rPr lang="en-IN" sz="900" spc="-25">
                <a:latin typeface="Arial"/>
                <a:cs typeface="Arial"/>
              </a:rPr>
              <a:t>Intrusion</a:t>
            </a:r>
            <a:r>
              <a:rPr lang="en-IN" sz="900" spc="5">
                <a:latin typeface="Arial"/>
                <a:cs typeface="Arial"/>
              </a:rPr>
              <a:t> </a:t>
            </a:r>
            <a:r>
              <a:rPr lang="en-IN" sz="900" spc="-10">
                <a:latin typeface="Arial"/>
                <a:cs typeface="Arial"/>
              </a:rPr>
              <a:t>Detection</a:t>
            </a:r>
          </a:p>
          <a:p>
            <a:pPr marL="461010" marR="156845" indent="-171450">
              <a:lnSpc>
                <a:spcPct val="120800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r>
              <a:rPr lang="en-IN" sz="900" spc="-10">
                <a:latin typeface="Arial"/>
                <a:cs typeface="Arial"/>
              </a:rPr>
              <a:t> </a:t>
            </a:r>
            <a:r>
              <a:rPr lang="en-IN" sz="900" spc="-30">
                <a:latin typeface="Arial"/>
                <a:cs typeface="Arial"/>
              </a:rPr>
              <a:t>Dataset</a:t>
            </a:r>
            <a:r>
              <a:rPr lang="en-IN" sz="900">
                <a:latin typeface="Arial"/>
                <a:cs typeface="Arial"/>
              </a:rPr>
              <a:t> </a:t>
            </a:r>
            <a:r>
              <a:rPr lang="en-IN" sz="900" spc="-55">
                <a:latin typeface="Arial"/>
                <a:cs typeface="Arial"/>
              </a:rPr>
              <a:t>Expansion</a:t>
            </a:r>
            <a:r>
              <a:rPr lang="en-IN" sz="900" spc="5">
                <a:latin typeface="Arial"/>
                <a:cs typeface="Arial"/>
              </a:rPr>
              <a:t> </a:t>
            </a:r>
            <a:r>
              <a:rPr lang="en-IN" sz="900">
                <a:latin typeface="Arial"/>
                <a:cs typeface="Arial"/>
              </a:rPr>
              <a:t>for </a:t>
            </a:r>
            <a:r>
              <a:rPr lang="en-IN" sz="900" spc="-75">
                <a:latin typeface="Arial"/>
                <a:cs typeface="Arial"/>
              </a:rPr>
              <a:t>Comprehensive</a:t>
            </a:r>
            <a:r>
              <a:rPr lang="en-IN" sz="900" spc="5">
                <a:latin typeface="Arial"/>
                <a:cs typeface="Arial"/>
              </a:rPr>
              <a:t> </a:t>
            </a:r>
            <a:r>
              <a:rPr lang="en-IN" sz="900" spc="-10">
                <a:latin typeface="Arial"/>
                <a:cs typeface="Arial"/>
              </a:rPr>
              <a:t>Analysis</a:t>
            </a:r>
            <a:endParaRPr lang="en-IN" sz="900">
              <a:latin typeface="Arial"/>
              <a:cs typeface="Arial"/>
            </a:endParaRPr>
          </a:p>
          <a:p>
            <a:pPr marL="461010" marR="5080" indent="-171450">
              <a:lnSpc>
                <a:spcPct val="120800"/>
              </a:lnSpc>
              <a:buFont typeface="Arial" panose="020B0604020202020204" pitchFamily="34" charset="0"/>
              <a:buChar char="•"/>
            </a:pPr>
            <a:r>
              <a:rPr lang="en-IN" sz="900" spc="-65">
                <a:latin typeface="Arial"/>
                <a:cs typeface="Arial"/>
              </a:rPr>
              <a:t>Design</a:t>
            </a:r>
            <a:r>
              <a:rPr lang="en-IN" sz="900" spc="15">
                <a:latin typeface="Arial"/>
                <a:cs typeface="Arial"/>
              </a:rPr>
              <a:t> </a:t>
            </a:r>
            <a:r>
              <a:rPr lang="en-IN" sz="900" spc="-45">
                <a:latin typeface="Arial"/>
                <a:cs typeface="Arial"/>
              </a:rPr>
              <a:t>and</a:t>
            </a:r>
            <a:r>
              <a:rPr lang="en-IN" sz="900" spc="15">
                <a:latin typeface="Arial"/>
                <a:cs typeface="Arial"/>
              </a:rPr>
              <a:t> </a:t>
            </a:r>
            <a:r>
              <a:rPr lang="en-IN" sz="900" spc="-30">
                <a:latin typeface="Arial"/>
                <a:cs typeface="Arial"/>
              </a:rPr>
              <a:t>Implementation</a:t>
            </a:r>
            <a:r>
              <a:rPr lang="en-IN" sz="900" spc="15">
                <a:latin typeface="Arial"/>
                <a:cs typeface="Arial"/>
              </a:rPr>
              <a:t> </a:t>
            </a:r>
            <a:r>
              <a:rPr lang="en-IN" sz="900">
                <a:latin typeface="Arial"/>
                <a:cs typeface="Arial"/>
              </a:rPr>
              <a:t>of</a:t>
            </a:r>
            <a:r>
              <a:rPr lang="en-IN" sz="900" spc="15">
                <a:latin typeface="Arial"/>
                <a:cs typeface="Arial"/>
              </a:rPr>
              <a:t> </a:t>
            </a:r>
            <a:r>
              <a:rPr lang="en-IN" sz="900" spc="-40">
                <a:latin typeface="Arial"/>
                <a:cs typeface="Arial"/>
              </a:rPr>
              <a:t>Tailored</a:t>
            </a:r>
            <a:r>
              <a:rPr lang="en-IN" sz="900" spc="20">
                <a:latin typeface="Arial"/>
                <a:cs typeface="Arial"/>
              </a:rPr>
              <a:t> </a:t>
            </a:r>
            <a:r>
              <a:rPr lang="en-IN" sz="900" spc="-65">
                <a:latin typeface="Arial"/>
                <a:cs typeface="Arial"/>
              </a:rPr>
              <a:t>Random</a:t>
            </a:r>
            <a:r>
              <a:rPr lang="en-IN" sz="900" spc="15">
                <a:latin typeface="Arial"/>
                <a:cs typeface="Arial"/>
              </a:rPr>
              <a:t> </a:t>
            </a:r>
            <a:r>
              <a:rPr lang="en-IN" sz="900" spc="-55">
                <a:latin typeface="Arial"/>
                <a:cs typeface="Arial"/>
              </a:rPr>
              <a:t>Forest</a:t>
            </a:r>
            <a:r>
              <a:rPr lang="en-IN" sz="900" spc="15">
                <a:latin typeface="Arial"/>
                <a:cs typeface="Arial"/>
              </a:rPr>
              <a:t> </a:t>
            </a:r>
            <a:r>
              <a:rPr lang="en-IN" sz="900" spc="-10">
                <a:latin typeface="Arial"/>
                <a:cs typeface="Arial"/>
              </a:rPr>
              <a:t>Model</a:t>
            </a:r>
          </a:p>
          <a:p>
            <a:pPr marL="461010" marR="5080" indent="-171450">
              <a:lnSpc>
                <a:spcPct val="120800"/>
              </a:lnSpc>
              <a:buFont typeface="Arial" panose="020B0604020202020204" pitchFamily="34" charset="0"/>
              <a:buChar char="•"/>
            </a:pPr>
            <a:r>
              <a:rPr lang="en-IN" sz="900" spc="-10">
                <a:latin typeface="Arial"/>
                <a:cs typeface="Arial"/>
              </a:rPr>
              <a:t> </a:t>
            </a:r>
            <a:r>
              <a:rPr lang="en-IN" sz="900" spc="-25">
                <a:latin typeface="Arial"/>
                <a:cs typeface="Arial"/>
              </a:rPr>
              <a:t>Training</a:t>
            </a:r>
            <a:r>
              <a:rPr lang="en-IN" sz="900">
                <a:latin typeface="Arial"/>
                <a:cs typeface="Arial"/>
              </a:rPr>
              <a:t> </a:t>
            </a:r>
            <a:r>
              <a:rPr lang="en-IN" sz="900" spc="-45">
                <a:latin typeface="Arial"/>
                <a:cs typeface="Arial"/>
              </a:rPr>
              <a:t>and</a:t>
            </a:r>
            <a:r>
              <a:rPr lang="en-IN" sz="900" spc="5">
                <a:latin typeface="Arial"/>
                <a:cs typeface="Arial"/>
              </a:rPr>
              <a:t> </a:t>
            </a:r>
            <a:r>
              <a:rPr lang="en-IN" sz="900" spc="-65">
                <a:latin typeface="Arial"/>
                <a:cs typeface="Arial"/>
              </a:rPr>
              <a:t>Cross-</a:t>
            </a:r>
            <a:r>
              <a:rPr lang="en-IN" sz="900" spc="-30">
                <a:latin typeface="Arial"/>
                <a:cs typeface="Arial"/>
              </a:rPr>
              <a:t>Validation</a:t>
            </a:r>
            <a:r>
              <a:rPr lang="en-IN" sz="900" spc="5">
                <a:latin typeface="Arial"/>
                <a:cs typeface="Arial"/>
              </a:rPr>
              <a:t> </a:t>
            </a:r>
            <a:r>
              <a:rPr lang="en-IN" sz="900">
                <a:latin typeface="Arial"/>
                <a:cs typeface="Arial"/>
              </a:rPr>
              <a:t>for</a:t>
            </a:r>
            <a:r>
              <a:rPr lang="en-IN" sz="900" spc="5">
                <a:latin typeface="Arial"/>
                <a:cs typeface="Arial"/>
              </a:rPr>
              <a:t> </a:t>
            </a:r>
            <a:r>
              <a:rPr lang="en-IN" sz="900" spc="-60">
                <a:latin typeface="Arial"/>
                <a:cs typeface="Arial"/>
              </a:rPr>
              <a:t>Performance</a:t>
            </a:r>
            <a:r>
              <a:rPr lang="en-IN" sz="900" spc="5">
                <a:latin typeface="Arial"/>
                <a:cs typeface="Arial"/>
              </a:rPr>
              <a:t> </a:t>
            </a:r>
            <a:r>
              <a:rPr lang="en-IN" sz="900" spc="-10">
                <a:latin typeface="Arial"/>
                <a:cs typeface="Arial"/>
              </a:rPr>
              <a:t>Evaluation</a:t>
            </a:r>
            <a:endParaRPr lang="en-IN" sz="9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150"/>
              </a:spcBef>
            </a:pPr>
            <a:r>
              <a:rPr lang="en-IN" sz="900" b="1" spc="-20">
                <a:latin typeface="Arial"/>
                <a:cs typeface="Arial"/>
              </a:rPr>
              <a:t>Objective</a:t>
            </a:r>
            <a:r>
              <a:rPr lang="en-IN" sz="900" b="1" spc="5">
                <a:latin typeface="Arial"/>
                <a:cs typeface="Arial"/>
              </a:rPr>
              <a:t> </a:t>
            </a:r>
            <a:r>
              <a:rPr lang="en-IN" sz="900" b="1">
                <a:latin typeface="Arial"/>
                <a:cs typeface="Arial"/>
              </a:rPr>
              <a:t>4: </a:t>
            </a:r>
            <a:r>
              <a:rPr lang="en-IN" sz="900" b="1" spc="-10">
                <a:latin typeface="Arial"/>
                <a:cs typeface="Arial"/>
              </a:rPr>
              <a:t>Detection</a:t>
            </a:r>
            <a:r>
              <a:rPr lang="en-IN" sz="900" b="1" spc="15">
                <a:latin typeface="Arial"/>
                <a:cs typeface="Arial"/>
              </a:rPr>
              <a:t> </a:t>
            </a:r>
            <a:r>
              <a:rPr lang="en-IN" sz="900" b="1">
                <a:latin typeface="Arial"/>
                <a:cs typeface="Arial"/>
              </a:rPr>
              <a:t>of</a:t>
            </a:r>
            <a:r>
              <a:rPr lang="en-IN" sz="900" b="1" spc="15">
                <a:latin typeface="Arial"/>
                <a:cs typeface="Arial"/>
              </a:rPr>
              <a:t> </a:t>
            </a:r>
            <a:r>
              <a:rPr lang="en-IN" sz="900" b="1">
                <a:latin typeface="Arial"/>
                <a:cs typeface="Arial"/>
              </a:rPr>
              <a:t>SQL</a:t>
            </a:r>
            <a:r>
              <a:rPr lang="en-IN" sz="900" b="1" spc="20">
                <a:latin typeface="Arial"/>
                <a:cs typeface="Arial"/>
              </a:rPr>
              <a:t> </a:t>
            </a:r>
            <a:r>
              <a:rPr lang="en-IN" sz="900" b="1" spc="-20">
                <a:latin typeface="Arial"/>
                <a:cs typeface="Arial"/>
              </a:rPr>
              <a:t>Injection</a:t>
            </a:r>
            <a:r>
              <a:rPr lang="en-IN" sz="900" b="1" spc="20">
                <a:latin typeface="Arial"/>
                <a:cs typeface="Arial"/>
              </a:rPr>
              <a:t> </a:t>
            </a:r>
            <a:r>
              <a:rPr lang="en-IN" sz="900" b="1" spc="-55">
                <a:latin typeface="Arial"/>
                <a:cs typeface="Arial"/>
              </a:rPr>
              <a:t>using</a:t>
            </a:r>
            <a:r>
              <a:rPr lang="en-IN" sz="900" b="1" spc="15">
                <a:latin typeface="Arial"/>
                <a:cs typeface="Arial"/>
              </a:rPr>
              <a:t> </a:t>
            </a:r>
            <a:r>
              <a:rPr lang="en-IN" sz="900" b="1" spc="-25">
                <a:latin typeface="Arial"/>
                <a:cs typeface="Arial"/>
              </a:rPr>
              <a:t>Hybrid</a:t>
            </a:r>
            <a:r>
              <a:rPr lang="en-IN" sz="900" b="1" spc="15">
                <a:latin typeface="Arial"/>
                <a:cs typeface="Arial"/>
              </a:rPr>
              <a:t> </a:t>
            </a:r>
            <a:r>
              <a:rPr lang="en-IN" sz="900" b="1" spc="-10">
                <a:latin typeface="Arial"/>
                <a:cs typeface="Arial"/>
              </a:rPr>
              <a:t>Model </a:t>
            </a:r>
            <a:r>
              <a:rPr lang="en-IN" sz="900" b="1">
                <a:latin typeface="Arial"/>
                <a:cs typeface="Arial"/>
              </a:rPr>
              <a:t>of</a:t>
            </a:r>
            <a:r>
              <a:rPr lang="en-IN" sz="900" b="1" spc="65">
                <a:latin typeface="Arial"/>
                <a:cs typeface="Arial"/>
              </a:rPr>
              <a:t> </a:t>
            </a:r>
            <a:r>
              <a:rPr lang="en-IN" sz="900" b="1">
                <a:latin typeface="Arial"/>
                <a:cs typeface="Arial"/>
              </a:rPr>
              <a:t>SVM</a:t>
            </a:r>
            <a:r>
              <a:rPr lang="en-IN" sz="900" b="1" spc="70">
                <a:latin typeface="Arial"/>
                <a:cs typeface="Arial"/>
              </a:rPr>
              <a:t> </a:t>
            </a:r>
            <a:r>
              <a:rPr lang="en-IN" sz="900" b="1" spc="-20">
                <a:latin typeface="Arial"/>
                <a:cs typeface="Arial"/>
              </a:rPr>
              <a:t>and</a:t>
            </a:r>
            <a:r>
              <a:rPr lang="en-IN" sz="900" b="1" spc="65">
                <a:latin typeface="Arial"/>
                <a:cs typeface="Arial"/>
              </a:rPr>
              <a:t> </a:t>
            </a:r>
            <a:r>
              <a:rPr lang="en-IN" sz="900" b="1" spc="-35">
                <a:latin typeface="Arial"/>
                <a:cs typeface="Arial"/>
              </a:rPr>
              <a:t>Random</a:t>
            </a:r>
            <a:r>
              <a:rPr lang="en-IN" sz="900" b="1" spc="75">
                <a:latin typeface="Arial"/>
                <a:cs typeface="Arial"/>
              </a:rPr>
              <a:t> </a:t>
            </a:r>
            <a:r>
              <a:rPr lang="en-IN" sz="900" b="1" spc="-40">
                <a:latin typeface="Arial"/>
                <a:cs typeface="Arial"/>
              </a:rPr>
              <a:t>Forest</a:t>
            </a:r>
            <a:r>
              <a:rPr lang="en-IN" sz="900" b="1" spc="65">
                <a:latin typeface="Arial"/>
                <a:cs typeface="Arial"/>
              </a:rPr>
              <a:t> </a:t>
            </a:r>
            <a:r>
              <a:rPr lang="en-IN" sz="900" b="1">
                <a:latin typeface="Arial"/>
                <a:cs typeface="Arial"/>
              </a:rPr>
              <a:t>ML</a:t>
            </a:r>
            <a:r>
              <a:rPr lang="en-IN" sz="900" b="1" spc="70">
                <a:latin typeface="Arial"/>
                <a:cs typeface="Arial"/>
              </a:rPr>
              <a:t> </a:t>
            </a:r>
            <a:r>
              <a:rPr lang="en-IN" sz="900" b="1" spc="-10">
                <a:latin typeface="Arial"/>
                <a:cs typeface="Arial"/>
              </a:rPr>
              <a:t>Models</a:t>
            </a:r>
            <a:endParaRPr lang="en-IN" sz="900">
              <a:latin typeface="Arial"/>
              <a:cs typeface="Arial"/>
            </a:endParaRPr>
          </a:p>
          <a:p>
            <a:pPr marL="461010" marR="1486535" indent="-171450">
              <a:lnSpc>
                <a:spcPct val="1118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r>
              <a:rPr lang="en-IN" sz="900" spc="-20">
                <a:latin typeface="Arial"/>
                <a:cs typeface="Arial"/>
              </a:rPr>
              <a:t>Literature </a:t>
            </a:r>
            <a:r>
              <a:rPr lang="en-IN" sz="900" spc="-75">
                <a:latin typeface="Arial"/>
                <a:cs typeface="Arial"/>
              </a:rPr>
              <a:t>Review</a:t>
            </a:r>
            <a:r>
              <a:rPr lang="en-IN" sz="900">
                <a:latin typeface="Arial"/>
                <a:cs typeface="Arial"/>
              </a:rPr>
              <a:t> on</a:t>
            </a:r>
            <a:r>
              <a:rPr lang="en-IN" sz="900" spc="-10">
                <a:latin typeface="Arial"/>
                <a:cs typeface="Arial"/>
              </a:rPr>
              <a:t> </a:t>
            </a:r>
            <a:r>
              <a:rPr lang="en-IN" sz="900" spc="-20">
                <a:latin typeface="Arial"/>
                <a:cs typeface="Arial"/>
              </a:rPr>
              <a:t>Hybrid</a:t>
            </a:r>
            <a:r>
              <a:rPr lang="en-IN" sz="900" spc="-10">
                <a:latin typeface="Arial"/>
                <a:cs typeface="Arial"/>
              </a:rPr>
              <a:t> </a:t>
            </a:r>
            <a:r>
              <a:rPr lang="en-IN" sz="900" spc="-40">
                <a:latin typeface="Arial"/>
                <a:cs typeface="Arial"/>
              </a:rPr>
              <a:t>Models</a:t>
            </a:r>
          </a:p>
          <a:p>
            <a:pPr marL="461010" marR="1486535" indent="-171450">
              <a:lnSpc>
                <a:spcPct val="1118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r>
              <a:rPr lang="en-IN" sz="900" spc="-40">
                <a:latin typeface="Arial"/>
                <a:cs typeface="Arial"/>
              </a:rPr>
              <a:t> </a:t>
            </a:r>
            <a:r>
              <a:rPr lang="en-IN" sz="900" spc="-30">
                <a:latin typeface="Arial"/>
                <a:cs typeface="Arial"/>
              </a:rPr>
              <a:t>Dataset</a:t>
            </a:r>
            <a:r>
              <a:rPr lang="en-IN" sz="900" spc="-5">
                <a:latin typeface="Arial"/>
                <a:cs typeface="Arial"/>
              </a:rPr>
              <a:t> </a:t>
            </a:r>
            <a:r>
              <a:rPr lang="en-IN" sz="900" spc="-10">
                <a:latin typeface="Arial"/>
                <a:cs typeface="Arial"/>
              </a:rPr>
              <a:t>Harmonization</a:t>
            </a:r>
            <a:endParaRPr lang="en-IN" sz="900">
              <a:latin typeface="Arial"/>
              <a:cs typeface="Arial"/>
            </a:endParaRPr>
          </a:p>
          <a:p>
            <a:pPr marL="461010" marR="1150620" indent="-171450">
              <a:lnSpc>
                <a:spcPct val="111800"/>
              </a:lnSpc>
              <a:buFont typeface="Arial" panose="020B0604020202020204" pitchFamily="34" charset="0"/>
              <a:buChar char="•"/>
            </a:pPr>
            <a:r>
              <a:rPr lang="en-IN" sz="900" spc="-20">
                <a:latin typeface="Arial"/>
                <a:cs typeface="Arial"/>
              </a:rPr>
              <a:t>Hybrid</a:t>
            </a:r>
            <a:r>
              <a:rPr lang="en-IN" sz="900" spc="-10">
                <a:latin typeface="Arial"/>
                <a:cs typeface="Arial"/>
              </a:rPr>
              <a:t> </a:t>
            </a:r>
            <a:r>
              <a:rPr lang="en-IN" sz="900" spc="-20">
                <a:latin typeface="Arial"/>
                <a:cs typeface="Arial"/>
              </a:rPr>
              <a:t>Model</a:t>
            </a:r>
            <a:r>
              <a:rPr lang="en-IN" sz="900" spc="-10">
                <a:latin typeface="Arial"/>
                <a:cs typeface="Arial"/>
              </a:rPr>
              <a:t> </a:t>
            </a:r>
            <a:r>
              <a:rPr lang="en-IN" sz="900" spc="-65">
                <a:latin typeface="Arial"/>
                <a:cs typeface="Arial"/>
              </a:rPr>
              <a:t>Design</a:t>
            </a:r>
            <a:r>
              <a:rPr lang="en-IN" sz="900" spc="-5">
                <a:latin typeface="Arial"/>
                <a:cs typeface="Arial"/>
              </a:rPr>
              <a:t> </a:t>
            </a:r>
            <a:r>
              <a:rPr lang="en-IN" sz="900" spc="-45">
                <a:latin typeface="Arial"/>
                <a:cs typeface="Arial"/>
              </a:rPr>
              <a:t>and</a:t>
            </a:r>
            <a:r>
              <a:rPr lang="en-IN" sz="900" spc="-10">
                <a:latin typeface="Arial"/>
                <a:cs typeface="Arial"/>
              </a:rPr>
              <a:t> </a:t>
            </a:r>
            <a:r>
              <a:rPr lang="en-IN" sz="900" spc="-30">
                <a:latin typeface="Arial"/>
                <a:cs typeface="Arial"/>
              </a:rPr>
              <a:t>Implementation</a:t>
            </a:r>
          </a:p>
          <a:p>
            <a:pPr marL="461010" marR="1150620" indent="-171450">
              <a:lnSpc>
                <a:spcPct val="111800"/>
              </a:lnSpc>
              <a:buFont typeface="Arial" panose="020B0604020202020204" pitchFamily="34" charset="0"/>
              <a:buChar char="•"/>
            </a:pPr>
            <a:r>
              <a:rPr lang="en-IN" sz="900" spc="-30">
                <a:latin typeface="Arial"/>
                <a:cs typeface="Arial"/>
              </a:rPr>
              <a:t> </a:t>
            </a:r>
            <a:r>
              <a:rPr lang="en-IN" sz="900" spc="-25">
                <a:latin typeface="Arial"/>
                <a:cs typeface="Arial"/>
              </a:rPr>
              <a:t>Training</a:t>
            </a:r>
            <a:r>
              <a:rPr lang="en-IN" sz="900" spc="-20">
                <a:latin typeface="Arial"/>
                <a:cs typeface="Arial"/>
              </a:rPr>
              <a:t> </a:t>
            </a:r>
            <a:r>
              <a:rPr lang="en-IN" sz="900" spc="-45">
                <a:latin typeface="Arial"/>
                <a:cs typeface="Arial"/>
              </a:rPr>
              <a:t>and</a:t>
            </a:r>
            <a:r>
              <a:rPr lang="en-IN" sz="900" spc="-20">
                <a:latin typeface="Arial"/>
                <a:cs typeface="Arial"/>
              </a:rPr>
              <a:t> </a:t>
            </a:r>
            <a:r>
              <a:rPr lang="en-IN" sz="900" spc="-10">
                <a:latin typeface="Arial"/>
                <a:cs typeface="Arial"/>
              </a:rPr>
              <a:t>Validation</a:t>
            </a:r>
            <a:endParaRPr lang="en-IN" sz="900">
              <a:latin typeface="Arial"/>
              <a:cs typeface="Arial"/>
            </a:endParaRPr>
          </a:p>
          <a:p>
            <a:pPr marL="461010" indent="-171450">
              <a:lnSpc>
                <a:spcPct val="100000"/>
              </a:lnSpc>
              <a:spcBef>
                <a:spcPts val="155"/>
              </a:spcBef>
              <a:buFont typeface="Arial" panose="020B0604020202020204" pitchFamily="34" charset="0"/>
              <a:buChar char="•"/>
            </a:pPr>
            <a:r>
              <a:rPr lang="en-IN" sz="900" spc="-35">
                <a:latin typeface="Arial"/>
                <a:cs typeface="Arial"/>
              </a:rPr>
              <a:t>Evaluation</a:t>
            </a:r>
            <a:r>
              <a:rPr lang="en-IN" sz="900" spc="-25">
                <a:latin typeface="Arial"/>
                <a:cs typeface="Arial"/>
              </a:rPr>
              <a:t> </a:t>
            </a:r>
            <a:r>
              <a:rPr lang="en-IN" sz="900" spc="-10">
                <a:latin typeface="Arial"/>
                <a:cs typeface="Arial"/>
              </a:rPr>
              <a:t>Metrics</a:t>
            </a:r>
            <a:r>
              <a:rPr lang="en-IN" sz="900" spc="-25">
                <a:latin typeface="Arial"/>
                <a:cs typeface="Arial"/>
              </a:rPr>
              <a:t> </a:t>
            </a:r>
            <a:r>
              <a:rPr lang="en-IN" sz="900">
                <a:latin typeface="Arial"/>
                <a:cs typeface="Arial"/>
              </a:rPr>
              <a:t>for</a:t>
            </a:r>
            <a:r>
              <a:rPr lang="en-IN" sz="900" spc="-25">
                <a:latin typeface="Arial"/>
                <a:cs typeface="Arial"/>
              </a:rPr>
              <a:t> </a:t>
            </a:r>
            <a:r>
              <a:rPr lang="en-IN" sz="900" spc="-20">
                <a:latin typeface="Arial"/>
                <a:cs typeface="Arial"/>
              </a:rPr>
              <a:t>Hybrid</a:t>
            </a:r>
            <a:r>
              <a:rPr lang="en-IN" sz="900" spc="-25">
                <a:latin typeface="Arial"/>
                <a:cs typeface="Arial"/>
              </a:rPr>
              <a:t> </a:t>
            </a:r>
            <a:r>
              <a:rPr lang="en-IN" sz="900" spc="-10">
                <a:latin typeface="Arial"/>
                <a:cs typeface="Arial"/>
              </a:rPr>
              <a:t>Model</a:t>
            </a:r>
            <a:endParaRPr lang="en-IN" sz="900">
              <a:latin typeface="Arial"/>
              <a:cs typeface="Arial"/>
            </a:endParaRPr>
          </a:p>
          <a:p>
            <a:pPr marL="461010" indent="-171450">
              <a:lnSpc>
                <a:spcPct val="100000"/>
              </a:lnSpc>
              <a:spcBef>
                <a:spcPts val="155"/>
              </a:spcBef>
              <a:buFont typeface="Arial" panose="020B0604020202020204" pitchFamily="34" charset="0"/>
              <a:buChar char="•"/>
            </a:pPr>
            <a:r>
              <a:rPr lang="en-IN" sz="900" spc="-35">
                <a:latin typeface="Arial"/>
                <a:cs typeface="Arial"/>
              </a:rPr>
              <a:t>Fine-</a:t>
            </a:r>
            <a:r>
              <a:rPr lang="en-IN" sz="900" spc="-45">
                <a:latin typeface="Arial"/>
                <a:cs typeface="Arial"/>
              </a:rPr>
              <a:t>Tuning</a:t>
            </a:r>
            <a:r>
              <a:rPr lang="en-IN" sz="900" spc="10">
                <a:latin typeface="Arial"/>
                <a:cs typeface="Arial"/>
              </a:rPr>
              <a:t> </a:t>
            </a:r>
            <a:r>
              <a:rPr lang="en-IN" sz="900" spc="-45">
                <a:latin typeface="Arial"/>
                <a:cs typeface="Arial"/>
              </a:rPr>
              <a:t>and</a:t>
            </a:r>
            <a:r>
              <a:rPr lang="en-IN" sz="900" spc="15">
                <a:latin typeface="Arial"/>
                <a:cs typeface="Arial"/>
              </a:rPr>
              <a:t> </a:t>
            </a:r>
            <a:r>
              <a:rPr lang="en-IN" sz="900" spc="-20">
                <a:latin typeface="Arial"/>
                <a:cs typeface="Arial"/>
              </a:rPr>
              <a:t>Optimization</a:t>
            </a:r>
            <a:r>
              <a:rPr lang="en-IN" sz="900" spc="10">
                <a:latin typeface="Arial"/>
                <a:cs typeface="Arial"/>
              </a:rPr>
              <a:t> </a:t>
            </a:r>
            <a:r>
              <a:rPr lang="en-IN" sz="900">
                <a:latin typeface="Arial"/>
                <a:cs typeface="Arial"/>
              </a:rPr>
              <a:t>of</a:t>
            </a:r>
            <a:r>
              <a:rPr lang="en-IN" sz="900" spc="10">
                <a:latin typeface="Arial"/>
                <a:cs typeface="Arial"/>
              </a:rPr>
              <a:t> </a:t>
            </a:r>
            <a:r>
              <a:rPr lang="en-IN" sz="900" spc="-20">
                <a:latin typeface="Arial"/>
                <a:cs typeface="Arial"/>
              </a:rPr>
              <a:t>Hybrid</a:t>
            </a:r>
            <a:r>
              <a:rPr lang="en-IN" sz="900" spc="15">
                <a:latin typeface="Arial"/>
                <a:cs typeface="Arial"/>
              </a:rPr>
              <a:t> </a:t>
            </a:r>
            <a:r>
              <a:rPr lang="en-IN" sz="900" spc="-10">
                <a:latin typeface="Arial"/>
                <a:cs typeface="Arial"/>
              </a:rPr>
              <a:t>Model</a:t>
            </a:r>
            <a:endParaRPr lang="en-IN" sz="900">
              <a:latin typeface="Arial"/>
              <a:cs typeface="Arial"/>
            </a:endParaRPr>
          </a:p>
          <a:p>
            <a:endParaRPr lang="en-IN" sz="900"/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/>
              <a:t>Methodology</a:t>
            </a:r>
            <a:r>
              <a:rPr spc="-10"/>
              <a:t> </a:t>
            </a:r>
            <a:r>
              <a:rPr spc="-25"/>
              <a:t>(continued)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47136" y="3344944"/>
            <a:ext cx="2622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13/100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C7B3A2-D8C5-C059-3379-5B7EEAC74983}"/>
              </a:ext>
            </a:extLst>
          </p:cNvPr>
          <p:cNvSpPr txBox="1"/>
          <p:nvPr/>
        </p:nvSpPr>
        <p:spPr>
          <a:xfrm>
            <a:off x="122310" y="385502"/>
            <a:ext cx="239598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/>
              <a:t>Stages of Methodology:</a:t>
            </a:r>
          </a:p>
          <a:p>
            <a:endParaRPr lang="en-IN" sz="1100" b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b="0" i="1"/>
              <a:t>Data Preprocessing</a:t>
            </a:r>
            <a:r>
              <a:rPr lang="en-IN" sz="1100" b="0"/>
              <a:t>: Cleansing, feature engineering, imputation, categorical to numerical conversion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b="0" i="1"/>
              <a:t>Model Training</a:t>
            </a:r>
            <a:r>
              <a:rPr lang="en-IN" sz="1100" b="0"/>
              <a:t>: Hyperparameter tuning for SVM, Random Forest, Hybrid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b="0" i="1"/>
              <a:t>Model Evaluation</a:t>
            </a:r>
            <a:r>
              <a:rPr lang="en-IN" sz="1100" b="0"/>
              <a:t>: Using accuracy, precision, recall, F1-score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b="0" i="1"/>
              <a:t>Analysis</a:t>
            </a:r>
            <a:r>
              <a:rPr lang="en-IN" sz="1100" b="0"/>
              <a:t>: Statistical significance testing, feature importance analysis</a:t>
            </a:r>
          </a:p>
          <a:p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A0383D-0A7D-455D-5791-6B4352E1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01" y="344814"/>
            <a:ext cx="1281562" cy="29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35830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/>
              <a:t>Methodology</a:t>
            </a:r>
            <a:r>
              <a:rPr spc="-10"/>
              <a:t> </a:t>
            </a:r>
            <a:r>
              <a:rPr spc="-25"/>
              <a:t>(continued)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47136" y="3344944"/>
            <a:ext cx="2622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14/100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C7B3A2-D8C5-C059-3379-5B7EEAC74983}"/>
              </a:ext>
            </a:extLst>
          </p:cNvPr>
          <p:cNvSpPr txBox="1"/>
          <p:nvPr/>
        </p:nvSpPr>
        <p:spPr>
          <a:xfrm>
            <a:off x="94953" y="363699"/>
            <a:ext cx="421836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/>
              <a:t>Key Assumptions:</a:t>
            </a:r>
          </a:p>
          <a:p>
            <a:endParaRPr lang="en-IN" sz="110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0"/>
              <a:t> Dataset accurately represents SQLi scenarios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0"/>
              <a:t> Preprocessing techniques improve data quality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0"/>
              <a:t> Hyperparameter tuning enhances model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0"/>
              <a:t> Evaluation metrics reflect true model performance</a:t>
            </a:r>
          </a:p>
          <a:p>
            <a:endParaRPr lang="en-IN" sz="1100"/>
          </a:p>
          <a:p>
            <a:r>
              <a:rPr lang="en-IN" sz="1100" b="1"/>
              <a:t>Components Used:</a:t>
            </a:r>
          </a:p>
          <a:p>
            <a:endParaRPr lang="en-IN" sz="110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0"/>
              <a:t> Dataset: Modified_SQL_Dataset.csv</a:t>
            </a:r>
            <a:r>
              <a:rPr lang="en-IN" sz="1100"/>
              <a:t>, SQLi_Dataset.csv, Payload_Full_Dataset.csv, Clean_SQL_Dataset.csv. </a:t>
            </a:r>
            <a:endParaRPr lang="en-IN" sz="1100" b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0"/>
              <a:t> Models: SVM, Random Forest, Hybrid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0"/>
              <a:t> Evaluation Metrics: Accuracy, Precision, Recall, F1-score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0"/>
              <a:t> Libraries: Pandas, Scikit-learn, NLTK, Matplotlib, Seaborn</a:t>
            </a:r>
          </a:p>
          <a:p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984661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25"/>
              <a:t>What is SQL Injection</a:t>
            </a:r>
            <a:endParaRPr spc="-25"/>
          </a:p>
        </p:txBody>
      </p:sp>
      <p:grpSp>
        <p:nvGrpSpPr>
          <p:cNvPr id="13" name="object 13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4" name="object 14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15/100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2C42A8-D957-E9C3-C2C2-F5F30C21FABB}"/>
              </a:ext>
            </a:extLst>
          </p:cNvPr>
          <p:cNvSpPr txBox="1"/>
          <p:nvPr/>
        </p:nvSpPr>
        <p:spPr>
          <a:xfrm>
            <a:off x="95300" y="769323"/>
            <a:ext cx="40534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/>
              <a:t>Vulnerability that consists of an attacker interfering with the SQL queries that an application makes to a database.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9150B0E-A484-4A65-4DC3-5201657FD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0" y="1509438"/>
            <a:ext cx="4610100" cy="128129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25"/>
              <a:t>What is SQL Injection</a:t>
            </a:r>
            <a:endParaRPr spc="-25"/>
          </a:p>
        </p:txBody>
      </p:sp>
      <p:grpSp>
        <p:nvGrpSpPr>
          <p:cNvPr id="13" name="object 13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4" name="object 14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16/100</a:t>
            </a:r>
            <a:endParaRPr lang="en-IN" sz="60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0B977-FDFB-4469-2C61-9D3D09DD3246}"/>
              </a:ext>
            </a:extLst>
          </p:cNvPr>
          <p:cNvSpPr txBox="1"/>
          <p:nvPr/>
        </p:nvSpPr>
        <p:spPr>
          <a:xfrm>
            <a:off x="95300" y="444570"/>
            <a:ext cx="2504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Impact of SQL Injection Attacks</a:t>
            </a:r>
            <a:endParaRPr lang="en-IN" sz="1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F23B92-62C6-FD91-0198-C7E2EC36F9D9}"/>
              </a:ext>
            </a:extLst>
          </p:cNvPr>
          <p:cNvSpPr txBox="1"/>
          <p:nvPr/>
        </p:nvSpPr>
        <p:spPr>
          <a:xfrm>
            <a:off x="325803" y="842727"/>
            <a:ext cx="41584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Unauthorized access to sensitive data</a:t>
            </a:r>
          </a:p>
          <a:p>
            <a:pPr marL="171450" lvl="8" indent="-171450">
              <a:buFont typeface="Arial" panose="020B0604020202020204" pitchFamily="34" charset="0"/>
              <a:buChar char="•"/>
            </a:pPr>
            <a:r>
              <a:rPr lang="en-US" sz="1100"/>
              <a:t>Confidentiality – SQLi can be used to view sensitive information, such as application usernames and passwords</a:t>
            </a:r>
          </a:p>
          <a:p>
            <a:pPr marL="171450" lvl="8" indent="-171450">
              <a:buFont typeface="Arial" panose="020B0604020202020204" pitchFamily="34" charset="0"/>
              <a:buChar char="•"/>
            </a:pPr>
            <a:r>
              <a:rPr lang="en-US" sz="1100"/>
              <a:t>Integrity – SQLi can be used to alter data in the database</a:t>
            </a:r>
          </a:p>
          <a:p>
            <a:pPr marL="171450" lvl="8" indent="-171450">
              <a:buFont typeface="Arial" panose="020B0604020202020204" pitchFamily="34" charset="0"/>
              <a:buChar char="•"/>
            </a:pPr>
            <a:r>
              <a:rPr lang="en-US" sz="1100"/>
              <a:t>Availability – SQLi can be used to delete data in the database</a:t>
            </a:r>
          </a:p>
          <a:p>
            <a:r>
              <a:rPr lang="en-US" sz="1100"/>
              <a:t>Remote code execution on the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655418393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25"/>
              <a:t>What is SQL Injection</a:t>
            </a:r>
            <a:endParaRPr spc="-25"/>
          </a:p>
        </p:txBody>
      </p:sp>
      <p:grpSp>
        <p:nvGrpSpPr>
          <p:cNvPr id="13" name="object 13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4" name="object 14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17/100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0B977-FDFB-4469-2C61-9D3D09DD3246}"/>
              </a:ext>
            </a:extLst>
          </p:cNvPr>
          <p:cNvSpPr txBox="1"/>
          <p:nvPr/>
        </p:nvSpPr>
        <p:spPr>
          <a:xfrm>
            <a:off x="95300" y="444570"/>
            <a:ext cx="1856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Types of SQL Injection</a:t>
            </a:r>
            <a:endParaRPr lang="en-IN" sz="12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BE3F4-7FB2-36F1-EB02-9238F7DB6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816"/>
            <a:ext cx="4610100" cy="195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26200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25"/>
              <a:t>What is SQL Injection</a:t>
            </a:r>
            <a:endParaRPr spc="-25"/>
          </a:p>
        </p:txBody>
      </p:sp>
      <p:grpSp>
        <p:nvGrpSpPr>
          <p:cNvPr id="13" name="object 13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4" name="object 14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18/100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0B977-FDFB-4469-2C61-9D3D09DD3246}"/>
              </a:ext>
            </a:extLst>
          </p:cNvPr>
          <p:cNvSpPr txBox="1"/>
          <p:nvPr/>
        </p:nvSpPr>
        <p:spPr>
          <a:xfrm>
            <a:off x="95300" y="444570"/>
            <a:ext cx="1856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In-Band SQL Injection</a:t>
            </a:r>
            <a:endParaRPr lang="en-IN" sz="1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1E203-7888-B8E2-FFEA-B5F7DEC9B555}"/>
              </a:ext>
            </a:extLst>
          </p:cNvPr>
          <p:cNvSpPr txBox="1"/>
          <p:nvPr/>
        </p:nvSpPr>
        <p:spPr>
          <a:xfrm>
            <a:off x="195263" y="775006"/>
            <a:ext cx="3834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In-band SQLi occurs when the attacker uses the same communication channel to both launch the attack and gather the result of the attack</a:t>
            </a:r>
          </a:p>
          <a:p>
            <a:endParaRPr lang="en-US" sz="11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Easier to exploit than other categories of SQLi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Two common types of in-band SQLi       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A8A07-9C5A-1257-9773-5367970A48B6}"/>
              </a:ext>
            </a:extLst>
          </p:cNvPr>
          <p:cNvSpPr txBox="1"/>
          <p:nvPr/>
        </p:nvSpPr>
        <p:spPr>
          <a:xfrm>
            <a:off x="580117" y="1834736"/>
            <a:ext cx="1766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7" indent="-171450">
              <a:buFont typeface="Arial" panose="020B0604020202020204" pitchFamily="34" charset="0"/>
              <a:buChar char="•"/>
            </a:pPr>
            <a:r>
              <a:rPr lang="en-US" sz="1100"/>
              <a:t>Error-based SQLi</a:t>
            </a:r>
          </a:p>
          <a:p>
            <a:pPr marL="171450" lvl="8" indent="-171450">
              <a:buFont typeface="Arial" panose="020B0604020202020204" pitchFamily="34" charset="0"/>
              <a:buChar char="•"/>
            </a:pPr>
            <a:r>
              <a:rPr lang="en-US" sz="1100"/>
              <a:t>Union-based SQLi</a:t>
            </a:r>
          </a:p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7CC05-A949-F8E8-E71C-B3E4C988A395}"/>
              </a:ext>
            </a:extLst>
          </p:cNvPr>
          <p:cNvSpPr txBox="1"/>
          <p:nvPr/>
        </p:nvSpPr>
        <p:spPr>
          <a:xfrm>
            <a:off x="346405" y="1266399"/>
            <a:ext cx="4278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Retrieved data is presented directly in the application web page</a:t>
            </a:r>
          </a:p>
          <a:p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4188876123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25"/>
              <a:t>What is SQL Injection</a:t>
            </a:r>
            <a:endParaRPr spc="-25"/>
          </a:p>
        </p:txBody>
      </p:sp>
      <p:grpSp>
        <p:nvGrpSpPr>
          <p:cNvPr id="13" name="object 13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4" name="object 14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19/100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0B977-FDFB-4469-2C61-9D3D09DD3246}"/>
              </a:ext>
            </a:extLst>
          </p:cNvPr>
          <p:cNvSpPr txBox="1"/>
          <p:nvPr/>
        </p:nvSpPr>
        <p:spPr>
          <a:xfrm>
            <a:off x="95300" y="444570"/>
            <a:ext cx="147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Error-Based SQLi</a:t>
            </a:r>
            <a:endParaRPr lang="en-IN" sz="1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0A074-EC79-9375-AC54-3DC3E5AC4998}"/>
              </a:ext>
            </a:extLst>
          </p:cNvPr>
          <p:cNvSpPr txBox="1"/>
          <p:nvPr/>
        </p:nvSpPr>
        <p:spPr>
          <a:xfrm>
            <a:off x="474881" y="805158"/>
            <a:ext cx="4041548" cy="101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3515" marR="5080" indent="-171450">
              <a:lnSpc>
                <a:spcPct val="903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89255" algn="l"/>
                <a:tab pos="12458065" algn="l"/>
              </a:tabLst>
            </a:pPr>
            <a:r>
              <a:rPr lang="en-US" sz="1100" spc="-45">
                <a:latin typeface="Calibri"/>
                <a:cs typeface="Calibri"/>
              </a:rPr>
              <a:t>Error-</a:t>
            </a:r>
            <a:r>
              <a:rPr lang="en-US" sz="1100">
                <a:latin typeface="Calibri"/>
                <a:cs typeface="Calibri"/>
              </a:rPr>
              <a:t>based</a:t>
            </a:r>
            <a:r>
              <a:rPr lang="en-US" sz="1100" spc="-20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SQLi</a:t>
            </a:r>
            <a:r>
              <a:rPr lang="en-US" sz="1100" spc="-15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is</a:t>
            </a:r>
            <a:r>
              <a:rPr lang="en-US" sz="1100" spc="-15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an</a:t>
            </a:r>
            <a:r>
              <a:rPr lang="en-US" sz="1100" spc="-10">
                <a:latin typeface="Calibri"/>
                <a:cs typeface="Calibri"/>
              </a:rPr>
              <a:t> in-</a:t>
            </a:r>
            <a:r>
              <a:rPr lang="en-US" sz="1100">
                <a:latin typeface="Calibri"/>
                <a:cs typeface="Calibri"/>
              </a:rPr>
              <a:t>band</a:t>
            </a:r>
            <a:r>
              <a:rPr lang="en-US" sz="1100" spc="-15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SQLi</a:t>
            </a:r>
            <a:r>
              <a:rPr lang="en-US" sz="1100" spc="-15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technique</a:t>
            </a:r>
            <a:r>
              <a:rPr lang="en-US" sz="1100" spc="-5">
                <a:latin typeface="Calibri"/>
                <a:cs typeface="Calibri"/>
              </a:rPr>
              <a:t> </a:t>
            </a:r>
            <a:r>
              <a:rPr lang="en-US" sz="1100" spc="-20">
                <a:latin typeface="Calibri"/>
                <a:cs typeface="Calibri"/>
              </a:rPr>
              <a:t>that </a:t>
            </a:r>
            <a:r>
              <a:rPr lang="en-US" sz="1100">
                <a:latin typeface="Calibri"/>
                <a:cs typeface="Calibri"/>
              </a:rPr>
              <a:t>forces</a:t>
            </a:r>
            <a:r>
              <a:rPr lang="en-US" sz="1100" spc="-100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the</a:t>
            </a:r>
            <a:r>
              <a:rPr lang="en-US" sz="1100" spc="-90">
                <a:latin typeface="Calibri"/>
                <a:cs typeface="Calibri"/>
              </a:rPr>
              <a:t> </a:t>
            </a:r>
            <a:r>
              <a:rPr lang="en-US" sz="1100" spc="-10">
                <a:latin typeface="Calibri"/>
                <a:cs typeface="Calibri"/>
              </a:rPr>
              <a:t>database </a:t>
            </a:r>
            <a:r>
              <a:rPr lang="en-US" sz="1100">
                <a:latin typeface="Calibri"/>
                <a:cs typeface="Calibri"/>
              </a:rPr>
              <a:t>to</a:t>
            </a:r>
            <a:r>
              <a:rPr lang="en-US" sz="1100" spc="-95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generate</a:t>
            </a:r>
            <a:r>
              <a:rPr lang="en-US" sz="1100" spc="-85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an</a:t>
            </a:r>
            <a:r>
              <a:rPr lang="en-US" sz="1100" spc="-90">
                <a:latin typeface="Calibri"/>
                <a:cs typeface="Calibri"/>
              </a:rPr>
              <a:t> </a:t>
            </a:r>
            <a:r>
              <a:rPr lang="en-US" sz="1100" spc="-55">
                <a:latin typeface="Calibri"/>
                <a:cs typeface="Calibri"/>
              </a:rPr>
              <a:t>error,</a:t>
            </a:r>
            <a:r>
              <a:rPr lang="en-US" sz="1100" spc="-85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giving</a:t>
            </a:r>
            <a:r>
              <a:rPr lang="en-US" sz="1100" spc="-90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the</a:t>
            </a:r>
            <a:r>
              <a:rPr lang="en-US" sz="1100" spc="-85">
                <a:latin typeface="Calibri"/>
                <a:cs typeface="Calibri"/>
              </a:rPr>
              <a:t> </a:t>
            </a:r>
            <a:r>
              <a:rPr lang="en-US" sz="1100" spc="-20">
                <a:latin typeface="Calibri"/>
                <a:cs typeface="Calibri"/>
              </a:rPr>
              <a:t>attacker</a:t>
            </a:r>
            <a:r>
              <a:rPr lang="en-US" sz="1100" spc="-90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information</a:t>
            </a:r>
            <a:r>
              <a:rPr lang="en-US" sz="1100" spc="-90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upon</a:t>
            </a:r>
            <a:r>
              <a:rPr lang="en-US" sz="1100" spc="-90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which</a:t>
            </a:r>
            <a:r>
              <a:rPr lang="en-US" sz="1100" spc="-90">
                <a:latin typeface="Calibri"/>
                <a:cs typeface="Calibri"/>
              </a:rPr>
              <a:t> </a:t>
            </a:r>
            <a:r>
              <a:rPr lang="en-US" sz="1100" spc="-25">
                <a:latin typeface="Calibri"/>
                <a:cs typeface="Calibri"/>
              </a:rPr>
              <a:t>to </a:t>
            </a:r>
            <a:r>
              <a:rPr lang="en-US" sz="1100">
                <a:latin typeface="Calibri"/>
                <a:cs typeface="Calibri"/>
              </a:rPr>
              <a:t>refine</a:t>
            </a:r>
            <a:r>
              <a:rPr lang="en-US" sz="1100" spc="-70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their</a:t>
            </a:r>
            <a:r>
              <a:rPr lang="en-US" sz="1100" spc="-60">
                <a:latin typeface="Calibri"/>
                <a:cs typeface="Calibri"/>
              </a:rPr>
              <a:t> </a:t>
            </a:r>
            <a:r>
              <a:rPr lang="en-US" sz="1100" spc="-10">
                <a:latin typeface="Calibri"/>
                <a:cs typeface="Calibri"/>
              </a:rPr>
              <a:t>injection.</a:t>
            </a:r>
            <a:endParaRPr lang="en-US" sz="11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388620" algn="l"/>
              </a:tabLst>
            </a:pPr>
            <a:r>
              <a:rPr lang="en-US" sz="1100" spc="-10">
                <a:latin typeface="Calibri"/>
                <a:cs typeface="Calibri"/>
              </a:rPr>
              <a:t>Example:</a:t>
            </a:r>
            <a:endParaRPr lang="en-US"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  <a:tabLst>
                <a:tab pos="388620" algn="l"/>
              </a:tabLst>
            </a:pPr>
            <a:r>
              <a:rPr lang="en-US" sz="1100" spc="-10">
                <a:latin typeface="Calibri"/>
                <a:cs typeface="Calibri"/>
              </a:rPr>
              <a:t>           Input:</a:t>
            </a:r>
            <a:endParaRPr lang="en-US" sz="110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C0E2C-E442-133F-1D2B-3F058D061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98" y="1917391"/>
            <a:ext cx="3699743" cy="2166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A8F800-A6E9-0AC6-993D-87E8DD771623}"/>
              </a:ext>
            </a:extLst>
          </p:cNvPr>
          <p:cNvSpPr txBox="1"/>
          <p:nvPr/>
        </p:nvSpPr>
        <p:spPr>
          <a:xfrm>
            <a:off x="839581" y="2288440"/>
            <a:ext cx="644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/>
              <a:t>Output: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243A87F-00DF-8977-1A47-A64DA36BC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98" y="2550050"/>
            <a:ext cx="3637098" cy="33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70987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15563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/>
              <a:t>Presentation</a:t>
            </a:r>
            <a:r>
              <a:rPr spc="5"/>
              <a:t> </a:t>
            </a:r>
            <a:r>
              <a:rPr spc="-10"/>
              <a:t>Outline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789" y="353309"/>
            <a:ext cx="3833307" cy="295503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434"/>
              </a:spcBef>
              <a:buFont typeface="Arial" panose="020B0604020202020204" pitchFamily="34" charset="0"/>
              <a:buChar char="•"/>
            </a:pPr>
            <a:r>
              <a:rPr sz="1100" spc="-10">
                <a:latin typeface="Arial"/>
                <a:cs typeface="Arial"/>
              </a:rPr>
              <a:t>Introduction</a:t>
            </a:r>
            <a:endParaRPr sz="1100">
              <a:latin typeface="Arial"/>
              <a:cs typeface="Arial"/>
            </a:endParaRPr>
          </a:p>
          <a:p>
            <a:pPr marL="184150" marR="5080" indent="-1714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sz="1100" spc="-20">
                <a:latin typeface="Arial"/>
                <a:cs typeface="Arial"/>
              </a:rPr>
              <a:t>Literature</a:t>
            </a:r>
            <a:r>
              <a:rPr sz="1100" spc="25">
                <a:latin typeface="Arial"/>
                <a:cs typeface="Arial"/>
              </a:rPr>
              <a:t> </a:t>
            </a:r>
            <a:r>
              <a:rPr sz="1100" spc="-65">
                <a:latin typeface="Arial"/>
                <a:cs typeface="Arial"/>
              </a:rPr>
              <a:t>Survey</a:t>
            </a:r>
            <a:r>
              <a:rPr sz="1100" spc="25">
                <a:latin typeface="Arial"/>
                <a:cs typeface="Arial"/>
              </a:rPr>
              <a:t> </a:t>
            </a:r>
            <a:r>
              <a:rPr sz="1100" spc="240">
                <a:latin typeface="Arial"/>
                <a:cs typeface="Arial"/>
              </a:rPr>
              <a:t>/</a:t>
            </a:r>
            <a:r>
              <a:rPr sz="1100" spc="25">
                <a:latin typeface="Arial"/>
                <a:cs typeface="Arial"/>
              </a:rPr>
              <a:t> </a:t>
            </a:r>
            <a:r>
              <a:rPr sz="1100" spc="-40">
                <a:latin typeface="Arial"/>
                <a:cs typeface="Arial"/>
              </a:rPr>
              <a:t>Background</a:t>
            </a:r>
            <a:r>
              <a:rPr sz="1100" spc="25">
                <a:latin typeface="Arial"/>
                <a:cs typeface="Arial"/>
              </a:rPr>
              <a:t> </a:t>
            </a:r>
            <a:r>
              <a:rPr sz="1100" spc="-35">
                <a:latin typeface="Arial"/>
                <a:cs typeface="Arial"/>
              </a:rPr>
              <a:t>Theory Problem</a:t>
            </a:r>
            <a:r>
              <a:rPr sz="1100" spc="-30">
                <a:latin typeface="Arial"/>
                <a:cs typeface="Arial"/>
              </a:rPr>
              <a:t> </a:t>
            </a:r>
            <a:r>
              <a:rPr sz="1100" spc="-10">
                <a:latin typeface="Arial"/>
                <a:cs typeface="Arial"/>
              </a:rPr>
              <a:t>Definition</a:t>
            </a:r>
            <a:endParaRPr sz="1100">
              <a:latin typeface="Arial"/>
              <a:cs typeface="Arial"/>
            </a:endParaRPr>
          </a:p>
          <a:p>
            <a:pPr marL="184150" marR="1353185" indent="-1714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sz="1100" spc="-10">
                <a:latin typeface="Arial"/>
                <a:cs typeface="Arial"/>
              </a:rPr>
              <a:t>Objectives Methodology </a:t>
            </a:r>
            <a:endParaRPr lang="en-IN" sz="1100" spc="-10">
              <a:latin typeface="Arial"/>
              <a:cs typeface="Arial"/>
            </a:endParaRPr>
          </a:p>
          <a:p>
            <a:pPr marL="184150" marR="1353185" indent="-1714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sz="1100" spc="-50">
                <a:latin typeface="Arial"/>
                <a:cs typeface="Arial"/>
              </a:rPr>
              <a:t>What is SQL Injection</a:t>
            </a:r>
          </a:p>
          <a:p>
            <a:pPr marL="184150" marR="1353185" indent="-1714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sz="1100" spc="-20"/>
              <a:t>Exploiting SQLI Vulnerability</a:t>
            </a:r>
          </a:p>
          <a:p>
            <a:pPr marL="184150" marR="1353185" indent="-1714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US" sz="1100" spc="-65"/>
              <a:t>SQL Injection Detection using ML Algorithms </a:t>
            </a:r>
          </a:p>
          <a:p>
            <a:pPr marL="184150" marR="1353185" indent="-1714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US" sz="1100" spc="-65">
                <a:latin typeface="Arial"/>
                <a:cs typeface="Arial"/>
              </a:rPr>
              <a:t>Results</a:t>
            </a:r>
          </a:p>
          <a:p>
            <a:pPr marL="184150" marR="1353185" indent="-1714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US" sz="1100" spc="-30"/>
              <a:t>SQL Injection Prevention</a:t>
            </a:r>
            <a:endParaRPr lang="en-US" sz="1100" spc="-65">
              <a:latin typeface="Arial"/>
              <a:cs typeface="Arial"/>
            </a:endParaRPr>
          </a:p>
          <a:p>
            <a:pPr marL="184150" marR="1353185" indent="-1714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sz="1100" spc="-35">
                <a:latin typeface="Arial"/>
                <a:cs typeface="Arial"/>
              </a:rPr>
              <a:t>Conclusion</a:t>
            </a:r>
          </a:p>
          <a:p>
            <a:pPr marL="184150" marR="1353185" indent="-1714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sz="1100" spc="-35">
                <a:latin typeface="Arial"/>
                <a:cs typeface="Arial"/>
              </a:rPr>
              <a:t>Future Scope</a:t>
            </a:r>
          </a:p>
          <a:p>
            <a:pPr marL="184150" marR="1353185" indent="-1714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sz="1100" spc="-35">
                <a:latin typeface="Arial"/>
                <a:cs typeface="Arial"/>
              </a:rPr>
              <a:t>Scope</a:t>
            </a:r>
          </a:p>
          <a:p>
            <a:pPr marL="184150" marR="1353185" indent="-1714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sz="1100" spc="-35">
                <a:latin typeface="Arial"/>
                <a:cs typeface="Arial"/>
              </a:rPr>
              <a:t>Paper to be communicated</a:t>
            </a:r>
          </a:p>
          <a:p>
            <a:pPr marL="184150" marR="1353185" indent="-1714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sz="1100" spc="-10">
                <a:latin typeface="Arial"/>
                <a:cs typeface="Arial"/>
              </a:rPr>
              <a:t>References</a:t>
            </a:r>
            <a:endParaRPr lang="en-US" sz="1100" spc="-1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25" name="object 25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04008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121736" y="3344944"/>
            <a:ext cx="298423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z="600" b="1" spc="75" dirty="0">
                <a:solidFill>
                  <a:srgbClr val="FFFFFF"/>
                </a:solidFill>
                <a:latin typeface="Arial"/>
                <a:cs typeface="Arial"/>
              </a:rPr>
              <a:t>2</a:t>
            </a:fld>
            <a:r>
              <a:rPr sz="600" b="1" spc="75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600" b="1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600" b="1">
                <a:solidFill>
                  <a:srgbClr val="FFFFFF"/>
                </a:solidFill>
                <a:latin typeface="Arial"/>
                <a:cs typeface="Arial"/>
              </a:rPr>
              <a:t>100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25"/>
              <a:t>What is SQL Injection</a:t>
            </a:r>
            <a:endParaRPr spc="-25"/>
          </a:p>
        </p:txBody>
      </p:sp>
      <p:grpSp>
        <p:nvGrpSpPr>
          <p:cNvPr id="13" name="object 13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4" name="object 14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20/100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0B977-FDFB-4469-2C61-9D3D09DD3246}"/>
              </a:ext>
            </a:extLst>
          </p:cNvPr>
          <p:cNvSpPr txBox="1"/>
          <p:nvPr/>
        </p:nvSpPr>
        <p:spPr>
          <a:xfrm>
            <a:off x="95300" y="444570"/>
            <a:ext cx="1537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Union-Based SQLi</a:t>
            </a:r>
            <a:endParaRPr lang="en-IN" sz="1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E4946-D5E5-F9EF-07D1-4DFE5363678E}"/>
              </a:ext>
            </a:extLst>
          </p:cNvPr>
          <p:cNvSpPr txBox="1"/>
          <p:nvPr/>
        </p:nvSpPr>
        <p:spPr>
          <a:xfrm>
            <a:off x="330002" y="721569"/>
            <a:ext cx="39479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Union-based SQLI is an in-band SQLi technique that leverages the UNION SQL operator to combine the results of two queries into a single result 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Example:</a:t>
            </a:r>
          </a:p>
          <a:p>
            <a:r>
              <a:rPr lang="en-US" sz="1100"/>
              <a:t>         Input: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43E43-66FB-A325-881C-701D5D90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26" y="1660288"/>
            <a:ext cx="3996080" cy="216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47FD5E-68A1-CE4A-AB44-83D8FB6AD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26" y="2252118"/>
            <a:ext cx="3996080" cy="586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A6EB1B-3179-672E-FB49-80629AFC76C8}"/>
              </a:ext>
            </a:extLst>
          </p:cNvPr>
          <p:cNvSpPr txBox="1"/>
          <p:nvPr/>
        </p:nvSpPr>
        <p:spPr>
          <a:xfrm>
            <a:off x="752738" y="1921402"/>
            <a:ext cx="644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Output:</a:t>
            </a:r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2512073836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25"/>
              <a:t>What is SQL Injection</a:t>
            </a:r>
            <a:endParaRPr spc="-25"/>
          </a:p>
        </p:txBody>
      </p:sp>
      <p:grpSp>
        <p:nvGrpSpPr>
          <p:cNvPr id="13" name="object 13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4" name="object 14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21/100</a:t>
            </a:r>
            <a:endParaRPr lang="en-IN" sz="60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0B977-FDFB-4469-2C61-9D3D09DD3246}"/>
              </a:ext>
            </a:extLst>
          </p:cNvPr>
          <p:cNvSpPr txBox="1"/>
          <p:nvPr/>
        </p:nvSpPr>
        <p:spPr>
          <a:xfrm>
            <a:off x="95300" y="444570"/>
            <a:ext cx="2491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Inferential (Blind) SQL Injection</a:t>
            </a:r>
            <a:endParaRPr lang="en-IN" sz="1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568BE4-737A-2B6B-FE3A-7D7093CF5FF4}"/>
              </a:ext>
            </a:extLst>
          </p:cNvPr>
          <p:cNvSpPr txBox="1"/>
          <p:nvPr/>
        </p:nvSpPr>
        <p:spPr>
          <a:xfrm>
            <a:off x="154762" y="935963"/>
            <a:ext cx="42925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SQLi vulnerability where there is no actual transfer of data via the web 	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Just as dangerous as in-band SQL injection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/>
          </a:p>
          <a:p>
            <a:endParaRPr lang="en-US" sz="1100"/>
          </a:p>
          <a:p>
            <a:endParaRPr lang="en-US" sz="11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Takes longer to exploit than in-band SQL injection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Two common types of blind SQLi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562302-9F10-3E13-958C-A46E0DBF4EC9}"/>
              </a:ext>
            </a:extLst>
          </p:cNvPr>
          <p:cNvSpPr txBox="1"/>
          <p:nvPr/>
        </p:nvSpPr>
        <p:spPr>
          <a:xfrm>
            <a:off x="434833" y="1469439"/>
            <a:ext cx="39445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Attacker able to reconstruct the information by sending particular requests and observing the resulting behavior of the DB Server.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7816D-D9F2-8694-18F5-8C1EC8991BD2}"/>
              </a:ext>
            </a:extLst>
          </p:cNvPr>
          <p:cNvSpPr txBox="1"/>
          <p:nvPr/>
        </p:nvSpPr>
        <p:spPr>
          <a:xfrm>
            <a:off x="489788" y="2323525"/>
            <a:ext cx="16610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/>
              <a:t>Boolean-based SQLi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/>
              <a:t>Time-based SQLi</a:t>
            </a:r>
          </a:p>
        </p:txBody>
      </p:sp>
    </p:spTree>
    <p:extLst>
      <p:ext uri="{BB962C8B-B14F-4D97-AF65-F5344CB8AC3E}">
        <p14:creationId xmlns:p14="http://schemas.microsoft.com/office/powerpoint/2010/main" val="953887114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25"/>
              <a:t>What is SQL Injection</a:t>
            </a:r>
            <a:endParaRPr spc="-25"/>
          </a:p>
        </p:txBody>
      </p:sp>
      <p:grpSp>
        <p:nvGrpSpPr>
          <p:cNvPr id="13" name="object 13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4" name="object 14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22/100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0B977-FDFB-4469-2C61-9D3D09DD3246}"/>
              </a:ext>
            </a:extLst>
          </p:cNvPr>
          <p:cNvSpPr txBox="1"/>
          <p:nvPr/>
        </p:nvSpPr>
        <p:spPr>
          <a:xfrm>
            <a:off x="95300" y="444570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Boolean-Based Blind SQLi</a:t>
            </a:r>
            <a:endParaRPr lang="en-IN" sz="1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CAC71-5322-9BB2-6EED-E17A1F94A50C}"/>
              </a:ext>
            </a:extLst>
          </p:cNvPr>
          <p:cNvSpPr txBox="1"/>
          <p:nvPr/>
        </p:nvSpPr>
        <p:spPr>
          <a:xfrm>
            <a:off x="438190" y="818412"/>
            <a:ext cx="4069940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3515" marR="5080" indent="-171450">
              <a:lnSpc>
                <a:spcPct val="903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89255" algn="l"/>
                <a:tab pos="7869555" algn="l"/>
                <a:tab pos="9357995" algn="l"/>
                <a:tab pos="12288520" algn="l"/>
              </a:tabLst>
            </a:pPr>
            <a:r>
              <a:rPr lang="en-US" sz="1100" spc="-10">
                <a:latin typeface="Calibri"/>
                <a:cs typeface="Calibri"/>
              </a:rPr>
              <a:t>Boolean-</a:t>
            </a:r>
            <a:r>
              <a:rPr lang="en-US" sz="1100">
                <a:latin typeface="Calibri"/>
                <a:cs typeface="Calibri"/>
              </a:rPr>
              <a:t>based</a:t>
            </a:r>
            <a:r>
              <a:rPr lang="en-US" sz="1100" spc="-20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SQLi</a:t>
            </a:r>
            <a:r>
              <a:rPr lang="en-US" sz="1100" spc="-15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is</a:t>
            </a:r>
            <a:r>
              <a:rPr lang="en-US" sz="1100" spc="-10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a</a:t>
            </a:r>
            <a:r>
              <a:rPr lang="en-US" sz="1100" spc="-10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blind</a:t>
            </a:r>
            <a:r>
              <a:rPr lang="en-US" sz="1100" spc="-10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SQLi</a:t>
            </a:r>
            <a:r>
              <a:rPr lang="en-US" sz="1100" spc="-15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technique</a:t>
            </a:r>
            <a:r>
              <a:rPr lang="en-US" sz="1100" spc="-5">
                <a:latin typeface="Calibri"/>
                <a:cs typeface="Calibri"/>
              </a:rPr>
              <a:t> </a:t>
            </a:r>
            <a:r>
              <a:rPr lang="en-US" sz="1100" spc="-20">
                <a:latin typeface="Calibri"/>
                <a:cs typeface="Calibri"/>
              </a:rPr>
              <a:t>that </a:t>
            </a:r>
            <a:r>
              <a:rPr lang="en-US" sz="1100">
                <a:latin typeface="Calibri"/>
                <a:cs typeface="Calibri"/>
              </a:rPr>
              <a:t>uses</a:t>
            </a:r>
            <a:r>
              <a:rPr lang="en-US" sz="1100" spc="-15">
                <a:latin typeface="Calibri"/>
                <a:cs typeface="Calibri"/>
              </a:rPr>
              <a:t> </a:t>
            </a:r>
            <a:r>
              <a:rPr lang="en-US" sz="1100" spc="-10">
                <a:latin typeface="Calibri"/>
                <a:cs typeface="Calibri"/>
              </a:rPr>
              <a:t>Boolean </a:t>
            </a:r>
            <a:r>
              <a:rPr lang="en-US" sz="1100">
                <a:latin typeface="Calibri"/>
                <a:cs typeface="Calibri"/>
              </a:rPr>
              <a:t>conditions</a:t>
            </a:r>
            <a:r>
              <a:rPr lang="en-US" sz="1100" spc="-65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to</a:t>
            </a:r>
            <a:r>
              <a:rPr lang="en-US" sz="1100" spc="-65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return</a:t>
            </a:r>
            <a:r>
              <a:rPr lang="en-US" sz="1100" spc="-60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a</a:t>
            </a:r>
            <a:r>
              <a:rPr lang="en-US" sz="1100" spc="-55">
                <a:latin typeface="Calibri"/>
                <a:cs typeface="Calibri"/>
              </a:rPr>
              <a:t> </a:t>
            </a:r>
            <a:r>
              <a:rPr lang="en-US" sz="1100" spc="-10">
                <a:latin typeface="Calibri"/>
                <a:cs typeface="Calibri"/>
              </a:rPr>
              <a:t>different result </a:t>
            </a:r>
            <a:r>
              <a:rPr lang="en-US" sz="1100">
                <a:latin typeface="Calibri"/>
                <a:cs typeface="Calibri"/>
              </a:rPr>
              <a:t>depending</a:t>
            </a:r>
            <a:r>
              <a:rPr lang="en-US" sz="1100" spc="-30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on</a:t>
            </a:r>
            <a:r>
              <a:rPr lang="en-US" sz="1100" spc="-25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whether</a:t>
            </a:r>
            <a:r>
              <a:rPr lang="en-US" sz="1100" spc="-30">
                <a:latin typeface="Calibri"/>
                <a:cs typeface="Calibri"/>
              </a:rPr>
              <a:t> </a:t>
            </a:r>
            <a:r>
              <a:rPr lang="en-US" sz="1100" spc="-25">
                <a:latin typeface="Calibri"/>
                <a:cs typeface="Calibri"/>
              </a:rPr>
              <a:t>the </a:t>
            </a:r>
            <a:r>
              <a:rPr lang="en-US" sz="1100">
                <a:latin typeface="Calibri"/>
                <a:cs typeface="Calibri"/>
              </a:rPr>
              <a:t>query</a:t>
            </a:r>
            <a:r>
              <a:rPr lang="en-US" sz="1100" spc="-65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returns</a:t>
            </a:r>
            <a:r>
              <a:rPr lang="en-US" sz="1100" spc="-60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a</a:t>
            </a:r>
            <a:r>
              <a:rPr lang="en-US" sz="1100" spc="-55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TRUE</a:t>
            </a:r>
            <a:r>
              <a:rPr lang="en-US" sz="1100" spc="-55">
                <a:latin typeface="Calibri"/>
                <a:cs typeface="Calibri"/>
              </a:rPr>
              <a:t> </a:t>
            </a:r>
            <a:r>
              <a:rPr lang="en-US" sz="1100">
                <a:latin typeface="Calibri"/>
                <a:cs typeface="Calibri"/>
              </a:rPr>
              <a:t>or</a:t>
            </a:r>
            <a:r>
              <a:rPr lang="en-US" sz="1100" spc="-55">
                <a:latin typeface="Calibri"/>
                <a:cs typeface="Calibri"/>
              </a:rPr>
              <a:t> </a:t>
            </a:r>
            <a:r>
              <a:rPr lang="en-US" sz="1100" spc="-10">
                <a:latin typeface="Calibri"/>
                <a:cs typeface="Calibri"/>
              </a:rPr>
              <a:t>FALSE</a:t>
            </a:r>
            <a:r>
              <a:rPr lang="en-US" sz="1100" spc="-55">
                <a:latin typeface="Calibri"/>
                <a:cs typeface="Calibri"/>
              </a:rPr>
              <a:t> </a:t>
            </a:r>
            <a:r>
              <a:rPr lang="en-US" sz="1100" spc="-10">
                <a:latin typeface="Calibri"/>
                <a:cs typeface="Calibri"/>
              </a:rPr>
              <a:t>result.</a:t>
            </a:r>
            <a:endParaRPr lang="en-US" sz="1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5150267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25"/>
              <a:t>What is SQL Injection</a:t>
            </a:r>
            <a:endParaRPr spc="-25"/>
          </a:p>
        </p:txBody>
      </p:sp>
      <p:grpSp>
        <p:nvGrpSpPr>
          <p:cNvPr id="13" name="object 13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4" name="object 14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23/100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0B977-FDFB-4469-2C61-9D3D09DD3246}"/>
              </a:ext>
            </a:extLst>
          </p:cNvPr>
          <p:cNvSpPr txBox="1"/>
          <p:nvPr/>
        </p:nvSpPr>
        <p:spPr>
          <a:xfrm>
            <a:off x="95300" y="444570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Boolean-Based Blind SQLi</a:t>
            </a:r>
            <a:endParaRPr lang="en-IN" sz="1200" b="1"/>
          </a:p>
        </p:txBody>
      </p:sp>
      <p:sp>
        <p:nvSpPr>
          <p:cNvPr id="5" name="object 5"/>
          <p:cNvSpPr txBox="1"/>
          <p:nvPr/>
        </p:nvSpPr>
        <p:spPr>
          <a:xfrm>
            <a:off x="432892" y="508690"/>
            <a:ext cx="2052955" cy="4558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sz="2850" spc="15">
                <a:latin typeface="Calibri"/>
                <a:cs typeface="Calibri"/>
              </a:rPr>
              <a:t> </a:t>
            </a:r>
            <a:r>
              <a:rPr sz="1100" spc="-20"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en-US" sz="1100" spc="-2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285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F5D061-9CD5-C453-B0B6-97775632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5" y="1014220"/>
            <a:ext cx="3985976" cy="186589"/>
          </a:xfrm>
          <a:prstGeom prst="rect">
            <a:avLst/>
          </a:prstGeom>
        </p:spPr>
      </p:pic>
      <p:sp>
        <p:nvSpPr>
          <p:cNvPr id="10" name="object 6"/>
          <p:cNvSpPr txBox="1"/>
          <p:nvPr/>
        </p:nvSpPr>
        <p:spPr>
          <a:xfrm>
            <a:off x="432892" y="1179266"/>
            <a:ext cx="2372995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sz="1100" spc="-4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00" spc="-10">
                <a:latin typeface="Arial" panose="020B0604020202020204" pitchFamily="34" charset="0"/>
                <a:cs typeface="Arial" panose="020B0604020202020204" pitchFamily="34" charset="0"/>
              </a:rPr>
              <a:t>Query: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3461E5-E60E-9168-8EB3-A978BC1F5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5" y="1453773"/>
            <a:ext cx="3985976" cy="246910"/>
          </a:xfrm>
          <a:prstGeom prst="rect">
            <a:avLst/>
          </a:prstGeom>
        </p:spPr>
      </p:pic>
      <p:sp>
        <p:nvSpPr>
          <p:cNvPr id="12" name="object 8"/>
          <p:cNvSpPr txBox="1"/>
          <p:nvPr/>
        </p:nvSpPr>
        <p:spPr>
          <a:xfrm>
            <a:off x="432892" y="1707840"/>
            <a:ext cx="2785110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>
                <a:latin typeface="Arial" panose="020B0604020202020204" pitchFamily="34" charset="0"/>
                <a:cs typeface="Arial" panose="020B0604020202020204" pitchFamily="34" charset="0"/>
              </a:rPr>
              <a:t>Payload</a:t>
            </a:r>
            <a:r>
              <a:rPr sz="1100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00"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  <a:r>
              <a:rPr sz="1100" spc="-1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00" spc="-10">
                <a:latin typeface="Arial" panose="020B0604020202020204" pitchFamily="34" charset="0"/>
                <a:cs typeface="Arial" panose="020B0604020202020204" pitchFamily="34" charset="0"/>
              </a:rPr>
              <a:t>(False):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66D5E8-2903-80C4-B4B4-C7A3B616B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95" y="2006978"/>
            <a:ext cx="3985976" cy="246910"/>
          </a:xfrm>
          <a:prstGeom prst="rect">
            <a:avLst/>
          </a:prstGeom>
        </p:spPr>
      </p:pic>
      <p:sp>
        <p:nvSpPr>
          <p:cNvPr id="20" name="object 10"/>
          <p:cNvSpPr txBox="1"/>
          <p:nvPr/>
        </p:nvSpPr>
        <p:spPr>
          <a:xfrm>
            <a:off x="432892" y="2273712"/>
            <a:ext cx="2372995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sz="1100" spc="-4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00" spc="-10">
                <a:latin typeface="Arial" panose="020B0604020202020204" pitchFamily="34" charset="0"/>
                <a:cs typeface="Arial" panose="020B0604020202020204" pitchFamily="34" charset="0"/>
              </a:rPr>
              <a:t>Query: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0E51CA7-BAB2-595C-5C3F-1450B4D25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95" y="2530498"/>
            <a:ext cx="3985983" cy="23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66756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25"/>
              <a:t>What is SQL Injection</a:t>
            </a:r>
            <a:endParaRPr spc="-25"/>
          </a:p>
        </p:txBody>
      </p:sp>
      <p:grpSp>
        <p:nvGrpSpPr>
          <p:cNvPr id="13" name="object 13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4" name="object 14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24/100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0B977-FDFB-4469-2C61-9D3D09DD3246}"/>
              </a:ext>
            </a:extLst>
          </p:cNvPr>
          <p:cNvSpPr txBox="1"/>
          <p:nvPr/>
        </p:nvSpPr>
        <p:spPr>
          <a:xfrm>
            <a:off x="95300" y="444570"/>
            <a:ext cx="2316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spc="60"/>
              <a:t>Boolean-</a:t>
            </a:r>
            <a:r>
              <a:rPr lang="en-IN" sz="1200" b="1" spc="70"/>
              <a:t>Based</a:t>
            </a:r>
            <a:r>
              <a:rPr lang="en-IN" sz="1200" b="1" spc="75"/>
              <a:t> </a:t>
            </a:r>
            <a:r>
              <a:rPr lang="en-IN" sz="1200" b="1" spc="55"/>
              <a:t>Blind</a:t>
            </a:r>
            <a:r>
              <a:rPr lang="en-IN" sz="1200" b="1" spc="60"/>
              <a:t> </a:t>
            </a:r>
            <a:r>
              <a:rPr lang="en-IN" sz="1200" b="1" spc="40"/>
              <a:t>SQLi</a:t>
            </a:r>
            <a:endParaRPr lang="en-IN" sz="1200" b="1"/>
          </a:p>
        </p:txBody>
      </p:sp>
      <p:sp>
        <p:nvSpPr>
          <p:cNvPr id="12" name="object 12"/>
          <p:cNvSpPr txBox="1"/>
          <p:nvPr/>
        </p:nvSpPr>
        <p:spPr>
          <a:xfrm>
            <a:off x="378382" y="749373"/>
            <a:ext cx="2699385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>
                <a:latin typeface="Arial" panose="020B0604020202020204" pitchFamily="34" charset="0"/>
                <a:cs typeface="Arial" panose="020B0604020202020204" pitchFamily="34" charset="0"/>
              </a:rPr>
              <a:t>Payload</a:t>
            </a:r>
            <a:r>
              <a:rPr sz="1100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00">
                <a:latin typeface="Arial" panose="020B0604020202020204" pitchFamily="34" charset="0"/>
                <a:cs typeface="Arial" panose="020B0604020202020204" pitchFamily="34" charset="0"/>
              </a:rPr>
              <a:t>#2</a:t>
            </a:r>
            <a:r>
              <a:rPr sz="1100" spc="-1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00" spc="-10">
                <a:latin typeface="Arial" panose="020B0604020202020204" pitchFamily="34" charset="0"/>
                <a:cs typeface="Arial" panose="020B0604020202020204" pitchFamily="34" charset="0"/>
              </a:rPr>
              <a:t>(True):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011C32-E9DE-7C6B-7815-FEADB98B6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10" y="1052822"/>
            <a:ext cx="3794003" cy="186590"/>
          </a:xfrm>
          <a:prstGeom prst="rect">
            <a:avLst/>
          </a:prstGeom>
        </p:spPr>
      </p:pic>
      <p:sp>
        <p:nvSpPr>
          <p:cNvPr id="7" name="object 14"/>
          <p:cNvSpPr txBox="1"/>
          <p:nvPr/>
        </p:nvSpPr>
        <p:spPr>
          <a:xfrm>
            <a:off x="378382" y="1247025"/>
            <a:ext cx="2372995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sz="1100" spc="-4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00" spc="-10">
                <a:latin typeface="Arial" panose="020B0604020202020204" pitchFamily="34" charset="0"/>
                <a:cs typeface="Arial" panose="020B0604020202020204" pitchFamily="34" charset="0"/>
              </a:rPr>
              <a:t>Query: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334C9C-AB1A-B31F-6320-29EED1371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10" y="1524436"/>
            <a:ext cx="3794003" cy="186590"/>
          </a:xfrm>
          <a:prstGeom prst="rect">
            <a:avLst/>
          </a:prstGeom>
        </p:spPr>
      </p:pic>
      <p:sp>
        <p:nvSpPr>
          <p:cNvPr id="10" name="object 8"/>
          <p:cNvSpPr txBox="1"/>
          <p:nvPr/>
        </p:nvSpPr>
        <p:spPr>
          <a:xfrm>
            <a:off x="378382" y="1768404"/>
            <a:ext cx="1816735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r>
              <a:rPr sz="1100" spc="1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00" spc="-10">
                <a:latin typeface="Arial" panose="020B0604020202020204" pitchFamily="34" charset="0"/>
                <a:cs typeface="Arial" panose="020B0604020202020204" pitchFamily="34" charset="0"/>
              </a:rPr>
              <a:t>Table: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B11207-0A50-2258-530F-B451418EF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10" y="2012372"/>
            <a:ext cx="3794003" cy="186590"/>
          </a:xfrm>
          <a:prstGeom prst="rect">
            <a:avLst/>
          </a:prstGeom>
        </p:spPr>
      </p:pic>
      <p:sp>
        <p:nvSpPr>
          <p:cNvPr id="18" name="object 5"/>
          <p:cNvSpPr txBox="1"/>
          <p:nvPr/>
        </p:nvSpPr>
        <p:spPr>
          <a:xfrm>
            <a:off x="378382" y="2288451"/>
            <a:ext cx="1286510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spc="-10">
                <a:latin typeface="Arial" panose="020B0604020202020204" pitchFamily="34" charset="0"/>
                <a:cs typeface="Arial" panose="020B0604020202020204" pitchFamily="34" charset="0"/>
              </a:rPr>
              <a:t>Payload: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67B135-D4B2-0231-96DF-7DD11F45E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10" y="2584313"/>
            <a:ext cx="3794003" cy="24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40369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25"/>
              <a:t>What is SQL Injection</a:t>
            </a:r>
            <a:endParaRPr spc="-25"/>
          </a:p>
        </p:txBody>
      </p:sp>
      <p:grpSp>
        <p:nvGrpSpPr>
          <p:cNvPr id="13" name="object 13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4" name="object 14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25/100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0B977-FDFB-4469-2C61-9D3D09DD3246}"/>
              </a:ext>
            </a:extLst>
          </p:cNvPr>
          <p:cNvSpPr txBox="1"/>
          <p:nvPr/>
        </p:nvSpPr>
        <p:spPr>
          <a:xfrm>
            <a:off x="95300" y="444570"/>
            <a:ext cx="2316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spc="60"/>
              <a:t>Boolean-</a:t>
            </a:r>
            <a:r>
              <a:rPr lang="en-IN" sz="1200" b="1" spc="70"/>
              <a:t>Based</a:t>
            </a:r>
            <a:r>
              <a:rPr lang="en-IN" sz="1200" b="1" spc="75"/>
              <a:t> </a:t>
            </a:r>
            <a:r>
              <a:rPr lang="en-IN" sz="1200" b="1" spc="55"/>
              <a:t>Blind</a:t>
            </a:r>
            <a:r>
              <a:rPr lang="en-IN" sz="1200" b="1" spc="60"/>
              <a:t> </a:t>
            </a:r>
            <a:r>
              <a:rPr lang="en-IN" sz="1200" b="1" spc="40"/>
              <a:t>SQLi</a:t>
            </a:r>
            <a:endParaRPr lang="en-IN" sz="1200" b="1"/>
          </a:p>
        </p:txBody>
      </p:sp>
      <p:sp>
        <p:nvSpPr>
          <p:cNvPr id="6" name="object 6"/>
          <p:cNvSpPr txBox="1"/>
          <p:nvPr/>
        </p:nvSpPr>
        <p:spPr>
          <a:xfrm>
            <a:off x="355117" y="721569"/>
            <a:ext cx="2372995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sz="1100" spc="-4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00" spc="-10">
                <a:latin typeface="Arial" panose="020B0604020202020204" pitchFamily="34" charset="0"/>
                <a:cs typeface="Arial" panose="020B0604020202020204" pitchFamily="34" charset="0"/>
              </a:rPr>
              <a:t>Query: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806A5-0E5A-B20C-C3F5-44F758437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62" y="998568"/>
            <a:ext cx="3891289" cy="247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F473E3-EB63-CB4B-DD3C-146C06B2D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16" y="1360441"/>
            <a:ext cx="2468914" cy="489352"/>
          </a:xfrm>
          <a:prstGeom prst="rect">
            <a:avLst/>
          </a:prstGeom>
        </p:spPr>
      </p:pic>
      <p:sp>
        <p:nvSpPr>
          <p:cNvPr id="9" name="object 14"/>
          <p:cNvSpPr txBox="1"/>
          <p:nvPr/>
        </p:nvSpPr>
        <p:spPr>
          <a:xfrm>
            <a:off x="3446098" y="1360441"/>
            <a:ext cx="110569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‘s’</a:t>
            </a:r>
            <a:r>
              <a:rPr lang="en-US" sz="600" spc="-4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600" spc="-3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600" spc="-4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600" spc="-3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en-US" sz="600" spc="-3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character</a:t>
            </a:r>
            <a:r>
              <a:rPr lang="en-US" sz="600" spc="-4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600" spc="-4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600" spc="-3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hashed</a:t>
            </a:r>
            <a:r>
              <a:rPr lang="en-US" sz="600" spc="-4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spc="-10"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endParaRPr lang="en-US" sz="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C56A7A-F91B-F2DC-8053-8EF6350A1E75}"/>
              </a:ext>
            </a:extLst>
          </p:cNvPr>
          <p:cNvCxnSpPr>
            <a:cxnSpLocks/>
          </p:cNvCxnSpPr>
          <p:nvPr/>
        </p:nvCxnSpPr>
        <p:spPr>
          <a:xfrm>
            <a:off x="515297" y="1441495"/>
            <a:ext cx="2424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81AF62-E7BE-D26C-49F8-E8C6CC7EF29B}"/>
              </a:ext>
            </a:extLst>
          </p:cNvPr>
          <p:cNvCxnSpPr>
            <a:cxnSpLocks/>
          </p:cNvCxnSpPr>
          <p:nvPr/>
        </p:nvCxnSpPr>
        <p:spPr>
          <a:xfrm flipV="1">
            <a:off x="1950046" y="1439636"/>
            <a:ext cx="298064" cy="1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6B6415-C4BF-9EEF-2DB4-63FBE1199119}"/>
              </a:ext>
            </a:extLst>
          </p:cNvPr>
          <p:cNvCxnSpPr>
            <a:cxnSpLocks/>
          </p:cNvCxnSpPr>
          <p:nvPr/>
        </p:nvCxnSpPr>
        <p:spPr>
          <a:xfrm>
            <a:off x="2824031" y="1439636"/>
            <a:ext cx="585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C612AFC-CBB1-B675-EF4D-8B60B116C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62" y="1790638"/>
            <a:ext cx="3891289" cy="247338"/>
          </a:xfrm>
          <a:prstGeom prst="rect">
            <a:avLst/>
          </a:prstGeom>
        </p:spPr>
      </p:pic>
      <p:sp>
        <p:nvSpPr>
          <p:cNvPr id="29" name="object 16"/>
          <p:cNvSpPr txBox="1"/>
          <p:nvPr/>
        </p:nvSpPr>
        <p:spPr>
          <a:xfrm>
            <a:off x="403075" y="2105640"/>
            <a:ext cx="2372995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110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n-IN" sz="1100" spc="-4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spc="-10">
                <a:latin typeface="Arial" panose="020B0604020202020204" pitchFamily="34" charset="0"/>
                <a:cs typeface="Arial" panose="020B0604020202020204" pitchFamily="34" charset="0"/>
              </a:rPr>
              <a:t>Query:</a:t>
            </a:r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25E6823-2DDA-4985-2BA7-541B5426D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62" y="2414137"/>
            <a:ext cx="3891289" cy="2473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206907-A924-16D2-C174-E10F1A6A0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07" y="2782475"/>
            <a:ext cx="3526250" cy="1781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0FC9CD-9177-E25D-5378-BCBC8A96C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9080" y="2756894"/>
            <a:ext cx="552744" cy="254366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FE4C4F-C016-9351-3359-827FBCEB3977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23062" y="2871553"/>
            <a:ext cx="248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1E32B99-A4FF-1781-1359-B238FE20B13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1897145" y="2884077"/>
            <a:ext cx="171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2FEA9B-AC7B-C2AB-42DC-C13A1DE2E617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621824" y="2884077"/>
            <a:ext cx="283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684043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25"/>
              <a:t>What is SQL Injection</a:t>
            </a:r>
            <a:endParaRPr spc="-25"/>
          </a:p>
        </p:txBody>
      </p:sp>
      <p:grpSp>
        <p:nvGrpSpPr>
          <p:cNvPr id="13" name="object 13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4" name="object 14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26/100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0B977-FDFB-4469-2C61-9D3D09DD3246}"/>
              </a:ext>
            </a:extLst>
          </p:cNvPr>
          <p:cNvSpPr txBox="1"/>
          <p:nvPr/>
        </p:nvSpPr>
        <p:spPr>
          <a:xfrm>
            <a:off x="95300" y="444570"/>
            <a:ext cx="2045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spc="65"/>
              <a:t>Time-</a:t>
            </a:r>
            <a:r>
              <a:rPr lang="en-IN" sz="1200" b="1" spc="70"/>
              <a:t>Based</a:t>
            </a:r>
            <a:r>
              <a:rPr lang="en-IN" sz="1200" b="1" spc="65"/>
              <a:t> </a:t>
            </a:r>
            <a:r>
              <a:rPr lang="en-IN" sz="1200" b="1" spc="55"/>
              <a:t>Blind</a:t>
            </a:r>
            <a:r>
              <a:rPr lang="en-IN" sz="1200" b="1" spc="50"/>
              <a:t> </a:t>
            </a:r>
            <a:r>
              <a:rPr lang="en-IN" sz="1200" b="1" spc="40"/>
              <a:t>SQLi</a:t>
            </a:r>
            <a:endParaRPr lang="en-IN" sz="1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E69D5-25D5-5C34-DFAC-E6DD9C7E1B63}"/>
              </a:ext>
            </a:extLst>
          </p:cNvPr>
          <p:cNvSpPr txBox="1"/>
          <p:nvPr/>
        </p:nvSpPr>
        <p:spPr>
          <a:xfrm>
            <a:off x="318270" y="813361"/>
            <a:ext cx="42234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Time-based SQLi is a blind SQLi technique that relies on the database pausing for a specified amount of time, then returning the results, indicating a successful SQL query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Example Query:</a:t>
            </a:r>
          </a:p>
          <a:p>
            <a:r>
              <a:rPr lang="en-US" sz="1100"/>
              <a:t>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7F1F9-0E01-9931-DC75-4D4C8E30CB31}"/>
              </a:ext>
            </a:extLst>
          </p:cNvPr>
          <p:cNvSpPr txBox="1"/>
          <p:nvPr/>
        </p:nvSpPr>
        <p:spPr>
          <a:xfrm>
            <a:off x="613783" y="1686897"/>
            <a:ext cx="374412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If the first character of the administrator’s hashed password is an ‘a’, wait for 10 seconds.</a:t>
            </a:r>
          </a:p>
          <a:p>
            <a:r>
              <a:rPr lang="en-US" sz="1100"/>
              <a:t>→ response takes 10 seconds → first letter is ‘a’</a:t>
            </a:r>
          </a:p>
          <a:p>
            <a:r>
              <a:rPr lang="en-US" sz="1100"/>
              <a:t>→ response doesn’t take 10 seconds → first letter is not ‘a’</a:t>
            </a:r>
          </a:p>
        </p:txBody>
      </p:sp>
    </p:spTree>
    <p:extLst>
      <p:ext uri="{BB962C8B-B14F-4D97-AF65-F5344CB8AC3E}">
        <p14:creationId xmlns:p14="http://schemas.microsoft.com/office/powerpoint/2010/main" val="1988013023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25"/>
              <a:t>What is SQL Injection</a:t>
            </a:r>
            <a:endParaRPr spc="-25"/>
          </a:p>
        </p:txBody>
      </p:sp>
      <p:grpSp>
        <p:nvGrpSpPr>
          <p:cNvPr id="13" name="object 13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4" name="object 14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27/100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0B977-FDFB-4469-2C61-9D3D09DD3246}"/>
              </a:ext>
            </a:extLst>
          </p:cNvPr>
          <p:cNvSpPr txBox="1"/>
          <p:nvPr/>
        </p:nvSpPr>
        <p:spPr>
          <a:xfrm>
            <a:off x="95300" y="444570"/>
            <a:ext cx="2253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spc="65"/>
              <a:t>Out-of-Band (OAST) SQLi</a:t>
            </a:r>
            <a:endParaRPr lang="en-IN" sz="1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E69D5-25D5-5C34-DFAC-E6DD9C7E1B63}"/>
              </a:ext>
            </a:extLst>
          </p:cNvPr>
          <p:cNvSpPr txBox="1"/>
          <p:nvPr/>
        </p:nvSpPr>
        <p:spPr>
          <a:xfrm>
            <a:off x="338478" y="784694"/>
            <a:ext cx="422341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Vulnerability that consists of triggering an out-of-band network connection to a system that you control.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Not common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A variety of protocols can be used (ex. DNS, HTTP)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Example Payload: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43D57E-0753-DFFA-1191-7EEA10D7F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71" y="1745447"/>
            <a:ext cx="3904850" cy="23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46841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</a:t>
            </a:r>
            <a:endParaRPr spc="-20"/>
          </a:p>
        </p:txBody>
      </p:sp>
      <p:grpSp>
        <p:nvGrpSpPr>
          <p:cNvPr id="8" name="object 8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28/100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DC62D8-17FF-7C21-B721-24326430228D}"/>
              </a:ext>
            </a:extLst>
          </p:cNvPr>
          <p:cNvSpPr txBox="1"/>
          <p:nvPr/>
        </p:nvSpPr>
        <p:spPr>
          <a:xfrm>
            <a:off x="-38100" y="286988"/>
            <a:ext cx="2571750" cy="364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237000"/>
              </a:lnSpc>
              <a:spcAft>
                <a:spcPts val="880"/>
              </a:spcAft>
            </a:pPr>
            <a:r>
              <a:rPr lang="en-IN" sz="900" b="1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SQL Injection attack without using any Tools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D2795E-EC5B-25CD-EE7B-4D5F08B70660}"/>
              </a:ext>
            </a:extLst>
          </p:cNvPr>
          <p:cNvSpPr txBox="1"/>
          <p:nvPr/>
        </p:nvSpPr>
        <p:spPr>
          <a:xfrm>
            <a:off x="0" y="772210"/>
            <a:ext cx="16192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Setting up of Metasploitable </a:t>
            </a:r>
            <a:endParaRPr lang="en-IN" sz="900" b="1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FDFE3ED-21F7-6CB5-7810-5236BEEC2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2" y="1066374"/>
            <a:ext cx="4505325" cy="166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43559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29/100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9F6C4D-BC09-19E6-9D75-8ED249FE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2" y="436444"/>
            <a:ext cx="4610100" cy="154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67837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/>
              <a:t>Introduction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551" y="481596"/>
            <a:ext cx="65265" cy="6526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4395" y="398156"/>
            <a:ext cx="3636010" cy="272619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106045">
              <a:lnSpc>
                <a:spcPct val="102600"/>
              </a:lnSpc>
              <a:spcBef>
                <a:spcPts val="55"/>
              </a:spcBef>
            </a:pPr>
            <a:r>
              <a:rPr lang="en-US" sz="1100" spc="-50">
                <a:latin typeface="Arial"/>
                <a:cs typeface="Arial"/>
              </a:rPr>
              <a:t>SQL Injection (SQLi) attacks persist as significant threats to web applications and databases.</a:t>
            </a:r>
          </a:p>
          <a:p>
            <a:pPr marL="12700" marR="106045">
              <a:lnSpc>
                <a:spcPct val="102600"/>
              </a:lnSpc>
              <a:spcBef>
                <a:spcPts val="55"/>
              </a:spcBef>
            </a:pPr>
            <a:endParaRPr lang="en-US" sz="1100" spc="-50">
              <a:latin typeface="Arial"/>
              <a:cs typeface="Arial"/>
            </a:endParaRPr>
          </a:p>
          <a:p>
            <a:pPr marL="12700" marR="106045">
              <a:lnSpc>
                <a:spcPct val="102600"/>
              </a:lnSpc>
              <a:spcBef>
                <a:spcPts val="55"/>
              </a:spcBef>
            </a:pPr>
            <a:r>
              <a:rPr lang="en-US" sz="1100" spc="-50">
                <a:latin typeface="Arial"/>
                <a:cs typeface="Arial"/>
              </a:rPr>
              <a:t>These attacks exploit vulnerabilities in input fields to compromise data integrity by manipulating SQL queries. </a:t>
            </a:r>
          </a:p>
          <a:p>
            <a:pPr marL="12700" marR="106045">
              <a:lnSpc>
                <a:spcPct val="102600"/>
              </a:lnSpc>
              <a:spcBef>
                <a:spcPts val="55"/>
              </a:spcBef>
            </a:pPr>
            <a:endParaRPr lang="en-US" sz="1100" spc="-50">
              <a:latin typeface="Arial"/>
              <a:cs typeface="Arial"/>
            </a:endParaRPr>
          </a:p>
          <a:p>
            <a:pPr marL="12700" marR="106045">
              <a:lnSpc>
                <a:spcPct val="102600"/>
              </a:lnSpc>
              <a:spcBef>
                <a:spcPts val="55"/>
              </a:spcBef>
            </a:pPr>
            <a:r>
              <a:rPr lang="en-US" sz="1100" spc="-50">
                <a:latin typeface="Arial"/>
                <a:cs typeface="Arial"/>
              </a:rPr>
              <a:t>Consequences may include data leaks, unauthorized access, or data manipulation.</a:t>
            </a:r>
          </a:p>
          <a:p>
            <a:pPr marL="12700" marR="106045">
              <a:lnSpc>
                <a:spcPct val="102600"/>
              </a:lnSpc>
              <a:spcBef>
                <a:spcPts val="55"/>
              </a:spcBef>
            </a:pPr>
            <a:endParaRPr lang="en-US" sz="1100" spc="-50">
              <a:latin typeface="Arial"/>
              <a:cs typeface="Arial"/>
            </a:endParaRPr>
          </a:p>
          <a:p>
            <a:pPr marL="12700" marR="106045">
              <a:lnSpc>
                <a:spcPct val="102600"/>
              </a:lnSpc>
              <a:spcBef>
                <a:spcPts val="55"/>
              </a:spcBef>
            </a:pPr>
            <a:r>
              <a:rPr lang="en-US" sz="1100" spc="-50">
                <a:latin typeface="Arial"/>
                <a:cs typeface="Arial"/>
              </a:rPr>
              <a:t>Detecting and mitigating SQL Injection attempts are crucial for maintaining the security and integrity of web-based systems. </a:t>
            </a:r>
          </a:p>
          <a:p>
            <a:pPr marL="12700" marR="106045">
              <a:lnSpc>
                <a:spcPct val="102600"/>
              </a:lnSpc>
              <a:spcBef>
                <a:spcPts val="55"/>
              </a:spcBef>
            </a:pPr>
            <a:endParaRPr lang="en-US" sz="1100" spc="-50">
              <a:latin typeface="Arial"/>
              <a:cs typeface="Arial"/>
            </a:endParaRPr>
          </a:p>
          <a:p>
            <a:pPr marL="12700" marR="106045">
              <a:lnSpc>
                <a:spcPct val="102600"/>
              </a:lnSpc>
              <a:spcBef>
                <a:spcPts val="55"/>
              </a:spcBef>
            </a:pPr>
            <a:r>
              <a:rPr lang="en-US" sz="1100" spc="-50">
                <a:latin typeface="Arial"/>
                <a:cs typeface="Arial"/>
              </a:rPr>
              <a:t>Machine Learning (ML) techniques automate the analysis of vast datasets, enhancing detection capabilities.</a:t>
            </a:r>
          </a:p>
          <a:p>
            <a:pPr marL="12700" marR="106045">
              <a:lnSpc>
                <a:spcPct val="102600"/>
              </a:lnSpc>
              <a:spcBef>
                <a:spcPts val="55"/>
              </a:spcBef>
            </a:pPr>
            <a:endParaRPr lang="en-US" sz="1100" spc="-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551" y="1035786"/>
            <a:ext cx="65265" cy="652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2551" y="1589963"/>
            <a:ext cx="65265" cy="6526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2551" y="2086362"/>
            <a:ext cx="65265" cy="6526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1298" y="2642854"/>
            <a:ext cx="65265" cy="6526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0" name="object 10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121736" y="3344944"/>
            <a:ext cx="31357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z="600" b="1" spc="75" dirty="0">
                <a:solidFill>
                  <a:srgbClr val="FFFFFF"/>
                </a:solidFill>
                <a:latin typeface="Arial"/>
                <a:cs typeface="Arial"/>
              </a:rPr>
              <a:t>3</a:t>
            </a:fld>
            <a:r>
              <a:rPr lang="en-IN" sz="600" b="1" spc="75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lang="en-US" sz="600" b="1">
                <a:solidFill>
                  <a:srgbClr val="FFFFFF"/>
                </a:solidFill>
                <a:latin typeface="Arial"/>
                <a:cs typeface="Arial"/>
              </a:rPr>
              <a:t>100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30/100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416BF-F055-2D15-64EF-F21BF2570ABF}"/>
              </a:ext>
            </a:extLst>
          </p:cNvPr>
          <p:cNvSpPr txBox="1"/>
          <p:nvPr/>
        </p:nvSpPr>
        <p:spPr>
          <a:xfrm>
            <a:off x="0" y="347642"/>
            <a:ext cx="28241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Using IP address or inet addr to access the database</a:t>
            </a:r>
            <a:endParaRPr lang="en-IN" sz="900" b="1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9ED5096-2239-8D12-007A-4C28D91A1A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0" y="570536"/>
            <a:ext cx="1756411" cy="1358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B400E09-CCB7-0243-5A03-A9F9E504D9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866" y="570536"/>
            <a:ext cx="1821740" cy="132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317BCBB-9071-21DF-5970-96768A7C3D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0" y="1976797"/>
            <a:ext cx="1756411" cy="134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5C812FE-D92E-B25F-65E5-CECF889AE1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082" y="1919335"/>
            <a:ext cx="1795523" cy="1391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9537558"/>
      </p:ext>
    </p:extLst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31/100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383B50-DFA7-274B-0E2C-0453292AC0B4}"/>
              </a:ext>
            </a:extLst>
          </p:cNvPr>
          <p:cNvSpPr txBox="1"/>
          <p:nvPr/>
        </p:nvSpPr>
        <p:spPr>
          <a:xfrm>
            <a:off x="52387" y="392886"/>
            <a:ext cx="203835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Discovering SQL Injection in POST</a:t>
            </a:r>
            <a:endParaRPr lang="en-IN" sz="90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56E0E22-F247-3389-33FC-4A241800D0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64" y="580371"/>
            <a:ext cx="2558836" cy="1273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8D62A0-FA03-9A9B-E969-30D79439A7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09" y="1934276"/>
            <a:ext cx="2604922" cy="1281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9280523"/>
      </p:ext>
    </p:extLst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32/100</a:t>
            </a:r>
            <a:endParaRPr sz="600">
              <a:latin typeface="Arial"/>
              <a:cs typeface="Arial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0D30A92-48F5-8447-F50E-6B17BAEDE3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60" y="311150"/>
            <a:ext cx="2707670" cy="1443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66F490D-16D0-F977-2E5A-F56EA446BE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60" y="1859199"/>
            <a:ext cx="2720491" cy="1443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600713"/>
      </p:ext>
    </p:extLst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33/100</a:t>
            </a:r>
            <a:endParaRPr sz="600">
              <a:latin typeface="Arial"/>
              <a:cs typeface="Arial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DFE0B6F-DD15-099E-3B48-7BC0BB3BEC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4" y="300004"/>
            <a:ext cx="3039597" cy="1481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A748E2-EC71-ECC8-7704-51F2A9AE5F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4" y="1789637"/>
            <a:ext cx="3036795" cy="1548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6552348"/>
      </p:ext>
    </p:extLst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34/100</a:t>
            </a:r>
            <a:endParaRPr sz="600">
              <a:latin typeface="Arial"/>
              <a:cs typeface="Arial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A7207DA-EFEF-5755-7F0C-043DD44676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19" y="698371"/>
            <a:ext cx="3728227" cy="1840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8735297"/>
      </p:ext>
    </p:extLst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35/100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FCBB4-749C-60C1-7971-F83081BB4B45}"/>
              </a:ext>
            </a:extLst>
          </p:cNvPr>
          <p:cNvSpPr txBox="1"/>
          <p:nvPr/>
        </p:nvSpPr>
        <p:spPr>
          <a:xfrm>
            <a:off x="-3331" y="276826"/>
            <a:ext cx="23060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Bypassing login pages using SQL Injection</a:t>
            </a:r>
            <a:endParaRPr lang="en-IN" sz="900" b="1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394157D-EF8E-69AE-1A23-0D6AF2519C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0" y="485752"/>
            <a:ext cx="2679471" cy="142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CC73F2F-D08A-74E3-5FB1-241D1D1AED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0" y="1923387"/>
            <a:ext cx="2689497" cy="14258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3655202"/>
      </p:ext>
    </p:extLst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36/100</a:t>
            </a:r>
            <a:endParaRPr sz="600">
              <a:latin typeface="Arial"/>
              <a:cs typeface="Arial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39313E5-9C23-826F-BD8A-09E1936044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54" y="718458"/>
            <a:ext cx="3573010" cy="2034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26972"/>
      </p:ext>
    </p:extLst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37/100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995FA4-0461-C8D6-E368-411A75F7574F}"/>
              </a:ext>
            </a:extLst>
          </p:cNvPr>
          <p:cNvSpPr txBox="1"/>
          <p:nvPr/>
        </p:nvSpPr>
        <p:spPr>
          <a:xfrm>
            <a:off x="0" y="368319"/>
            <a:ext cx="17609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Discovering SQL Injection in GET</a:t>
            </a:r>
            <a:endParaRPr lang="en-IN" sz="900" b="1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664FFBB-A208-D20C-C8C2-9D0CC67B1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76" y="564261"/>
            <a:ext cx="2568790" cy="135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4CFDB09-BA75-F514-F69E-F53416FBAD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76" y="1958277"/>
            <a:ext cx="2577745" cy="1390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866054"/>
      </p:ext>
    </p:extLst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38/100</a:t>
            </a:r>
            <a:endParaRPr sz="600">
              <a:latin typeface="Arial"/>
              <a:cs typeface="Arial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9BC1B1E-78EC-BA54-F3EA-008DE75E8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1" y="497119"/>
            <a:ext cx="3998910" cy="2279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7803652"/>
      </p:ext>
    </p:extLst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z="600" b="1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39</a:t>
            </a:fld>
            <a:r>
              <a:rPr sz="600" b="1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/</a:t>
            </a:r>
            <a:r>
              <a:rPr sz="600" b="1" spc="19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b="1" spc="-3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40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08880-6AF2-43D8-7FBB-4A2A04818DDA}"/>
              </a:ext>
            </a:extLst>
          </p:cNvPr>
          <p:cNvSpPr txBox="1"/>
          <p:nvPr/>
        </p:nvSpPr>
        <p:spPr>
          <a:xfrm>
            <a:off x="0" y="300015"/>
            <a:ext cx="19267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Reading Databases information</a:t>
            </a:r>
            <a:endParaRPr lang="en-IN" sz="90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54C118F-861A-7F64-30A4-80F63CD6A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83" y="490661"/>
            <a:ext cx="2659530" cy="1450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8BDE2F9-A9F7-9EC9-4826-664AF5C132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83" y="1955859"/>
            <a:ext cx="2657211" cy="14932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1533691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00" y="932"/>
            <a:ext cx="23310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/>
              <a:t>Introduction(continued)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332" y="379451"/>
            <a:ext cx="65265" cy="6526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1960" y="282887"/>
            <a:ext cx="3643344" cy="306205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112395">
              <a:lnSpc>
                <a:spcPct val="102600"/>
              </a:lnSpc>
              <a:spcBef>
                <a:spcPts val="55"/>
              </a:spcBef>
            </a:pPr>
            <a:r>
              <a:rPr lang="en-US" sz="1100">
                <a:latin typeface="Arial"/>
                <a:cs typeface="Arial"/>
              </a:rPr>
              <a:t> </a:t>
            </a:r>
            <a:r>
              <a:rPr lang="en-US" sz="1100" spc="-50">
                <a:latin typeface="Arial"/>
                <a:cs typeface="Arial"/>
              </a:rPr>
              <a:t>SVM, Random Forest, and hybrid models are investigated for their effectiveness in identifying SQL Injection attempts.</a:t>
            </a:r>
            <a:endParaRPr lang="en-US" sz="1100">
              <a:latin typeface="Arial"/>
              <a:cs typeface="Arial"/>
            </a:endParaRPr>
          </a:p>
          <a:p>
            <a:pPr marL="12700" marR="112395">
              <a:lnSpc>
                <a:spcPct val="102600"/>
              </a:lnSpc>
              <a:spcBef>
                <a:spcPts val="55"/>
              </a:spcBef>
            </a:pPr>
            <a:endParaRPr lang="en-US" sz="1100">
              <a:latin typeface="Arial"/>
              <a:cs typeface="Arial"/>
            </a:endParaRPr>
          </a:p>
          <a:p>
            <a:pPr marL="12700" marR="112395">
              <a:lnSpc>
                <a:spcPct val="102600"/>
              </a:lnSpc>
              <a:spcBef>
                <a:spcPts val="55"/>
              </a:spcBef>
            </a:pPr>
            <a:r>
              <a:rPr lang="en-US" sz="1100">
                <a:latin typeface="Arial"/>
                <a:cs typeface="Arial"/>
              </a:rPr>
              <a:t>Performance metrics like accuracy, precision, recall, and F1-score are analyzed to gauge model efficacy. </a:t>
            </a:r>
          </a:p>
          <a:p>
            <a:pPr marL="12700" marR="112395">
              <a:lnSpc>
                <a:spcPct val="102600"/>
              </a:lnSpc>
              <a:spcBef>
                <a:spcPts val="55"/>
              </a:spcBef>
            </a:pPr>
            <a:endParaRPr lang="en-US" sz="1100">
              <a:latin typeface="Arial"/>
              <a:cs typeface="Arial"/>
            </a:endParaRPr>
          </a:p>
          <a:p>
            <a:pPr marL="12700" marR="112395">
              <a:lnSpc>
                <a:spcPct val="102600"/>
              </a:lnSpc>
              <a:spcBef>
                <a:spcPts val="55"/>
              </a:spcBef>
            </a:pPr>
            <a:r>
              <a:rPr lang="en-US" sz="1100">
                <a:latin typeface="Arial"/>
                <a:cs typeface="Arial"/>
              </a:rPr>
              <a:t>Insights from this study will aid in developing robust detection systems to thwart evolving SQL Injection attack vectors.</a:t>
            </a:r>
          </a:p>
          <a:p>
            <a:pPr marL="12700" marR="112395">
              <a:lnSpc>
                <a:spcPct val="102600"/>
              </a:lnSpc>
              <a:spcBef>
                <a:spcPts val="55"/>
              </a:spcBef>
            </a:pPr>
            <a:endParaRPr lang="en-US" sz="1100">
              <a:latin typeface="Arial"/>
              <a:cs typeface="Arial"/>
            </a:endParaRPr>
          </a:p>
          <a:p>
            <a:pPr marL="12700" marR="112395">
              <a:lnSpc>
                <a:spcPct val="102600"/>
              </a:lnSpc>
              <a:spcBef>
                <a:spcPts val="55"/>
              </a:spcBef>
            </a:pPr>
            <a:r>
              <a:rPr lang="en-US" sz="1100">
                <a:latin typeface="Arial"/>
                <a:cs typeface="Arial"/>
              </a:rPr>
              <a:t>Organizations can leverage these findings to fortify systems against SQL Injection threats, safeguarding critical data assets and user privacy.</a:t>
            </a:r>
          </a:p>
          <a:p>
            <a:pPr marL="12700" marR="112395">
              <a:lnSpc>
                <a:spcPct val="102600"/>
              </a:lnSpc>
              <a:spcBef>
                <a:spcPts val="55"/>
              </a:spcBef>
            </a:pPr>
            <a:endParaRPr lang="en-US" sz="1100">
              <a:latin typeface="Arial"/>
              <a:cs typeface="Arial"/>
            </a:endParaRPr>
          </a:p>
          <a:p>
            <a:pPr marL="12700" marR="112395">
              <a:lnSpc>
                <a:spcPct val="102600"/>
              </a:lnSpc>
              <a:spcBef>
                <a:spcPts val="55"/>
              </a:spcBef>
            </a:pPr>
            <a:r>
              <a:rPr lang="en-US" sz="1100">
                <a:latin typeface="Arial"/>
                <a:cs typeface="Arial"/>
              </a:rPr>
              <a:t>The study contributes to refining ML-based security mechanisms, fostering a proactive and adaptive cybersecurity approach.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135" y="934052"/>
            <a:ext cx="65265" cy="652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2550" y="1479994"/>
            <a:ext cx="65265" cy="6526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4334" y="2182831"/>
            <a:ext cx="65265" cy="6526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6695" y="2913889"/>
            <a:ext cx="65265" cy="6526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0" name="object 10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121736" y="3344944"/>
            <a:ext cx="3388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US" sz="6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600" b="1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lang="en-US" sz="600" b="1">
                <a:solidFill>
                  <a:srgbClr val="FFFFFF"/>
                </a:solidFill>
                <a:latin typeface="Arial"/>
                <a:cs typeface="Arial"/>
              </a:rPr>
              <a:t>100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40/100</a:t>
            </a:r>
            <a:endParaRPr sz="600">
              <a:latin typeface="Arial"/>
              <a:cs typeface="Arial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1A9CD9C-C004-BECD-F539-FE32502123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8" y="480060"/>
            <a:ext cx="4446905" cy="2500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0060260"/>
      </p:ext>
    </p:extLst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41/100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39479-53BA-38C9-DD8B-6795C25DE738}"/>
              </a:ext>
            </a:extLst>
          </p:cNvPr>
          <p:cNvSpPr txBox="1"/>
          <p:nvPr/>
        </p:nvSpPr>
        <p:spPr>
          <a:xfrm>
            <a:off x="3775" y="303921"/>
            <a:ext cx="178107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Discovering Database Tables</a:t>
            </a:r>
            <a:endParaRPr lang="en-IN" sz="90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790E8AE-AD80-E401-C504-23E4BC3321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11" y="506632"/>
            <a:ext cx="2430417" cy="136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48260D0-45D4-6802-E0D7-C0BA74F58A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18" y="1914247"/>
            <a:ext cx="2428673" cy="13650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4626265"/>
      </p:ext>
    </p:extLst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42/100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7BFC00-E5D4-7BA1-469A-C6AF53A0D48A}"/>
              </a:ext>
            </a:extLst>
          </p:cNvPr>
          <p:cNvSpPr txBox="1"/>
          <p:nvPr/>
        </p:nvSpPr>
        <p:spPr>
          <a:xfrm>
            <a:off x="-42706" y="314689"/>
            <a:ext cx="26521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Extracting sensitive data from Databases</a:t>
            </a:r>
            <a:endParaRPr lang="en-IN" sz="90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A0E3A91-3F70-CC3E-7819-B95CAD5E2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17" y="530480"/>
            <a:ext cx="2473636" cy="1389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56BDA01-1E51-4BFB-E2B0-35430873EF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17" y="1934279"/>
            <a:ext cx="2473636" cy="13898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2535678"/>
      </p:ext>
    </p:extLst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43/100</a:t>
            </a:r>
            <a:endParaRPr sz="600">
              <a:latin typeface="Arial"/>
              <a:cs typeface="Arial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252DA6F-6729-2E8E-3FD1-8B851A1F2F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8" y="459423"/>
            <a:ext cx="4523105" cy="2541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9098850"/>
      </p:ext>
    </p:extLst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44/100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22530-6986-05C7-2821-107B1742968D}"/>
              </a:ext>
            </a:extLst>
          </p:cNvPr>
          <p:cNvSpPr txBox="1"/>
          <p:nvPr/>
        </p:nvSpPr>
        <p:spPr>
          <a:xfrm>
            <a:off x="-52209" y="298426"/>
            <a:ext cx="22563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Reading and writing files on the server</a:t>
            </a:r>
            <a:endParaRPr lang="en-IN" sz="90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373C6B6-52C9-057E-996E-18FEE2CB2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19" y="977031"/>
            <a:ext cx="3888632" cy="218529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A52A38-BBA5-3C04-EEEC-1113CD1DD8CB}"/>
              </a:ext>
            </a:extLst>
          </p:cNvPr>
          <p:cNvSpPr txBox="1"/>
          <p:nvPr/>
        </p:nvSpPr>
        <p:spPr>
          <a:xfrm>
            <a:off x="95300" y="579182"/>
            <a:ext cx="1431890" cy="29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62000"/>
              </a:lnSpc>
              <a:spcAft>
                <a:spcPts val="1660"/>
              </a:spcAft>
              <a:buFont typeface="Symbol" panose="05050102010706020507" pitchFamily="18" charset="2"/>
              <a:buChar char=""/>
            </a:pPr>
            <a:r>
              <a:rPr lang="en-IN" sz="900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Reading</a:t>
            </a:r>
            <a:endParaRPr lang="en-IN" sz="900" kern="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337063"/>
      </p:ext>
    </p:extLst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45/100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916F0-2A05-AEC5-F136-8404E04BC128}"/>
              </a:ext>
            </a:extLst>
          </p:cNvPr>
          <p:cNvSpPr txBox="1"/>
          <p:nvPr/>
        </p:nvSpPr>
        <p:spPr>
          <a:xfrm>
            <a:off x="0" y="425204"/>
            <a:ext cx="926961" cy="29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62000"/>
              </a:lnSpc>
              <a:spcAft>
                <a:spcPts val="1660"/>
              </a:spcAft>
              <a:buFont typeface="Symbol" panose="05050102010706020507" pitchFamily="18" charset="2"/>
              <a:buChar char=""/>
            </a:pPr>
            <a:r>
              <a:rPr lang="en-IN" sz="900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Writing</a:t>
            </a:r>
            <a:endParaRPr lang="en-IN" sz="900" kern="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8A6CFA1-4684-6F01-0F2D-F1886276A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28" y="349752"/>
            <a:ext cx="2577561" cy="144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96F11D58-84F4-6AC7-57B3-753326AC88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138" y="1849015"/>
            <a:ext cx="2207253" cy="1478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9120487"/>
      </p:ext>
    </p:extLst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46/100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6E8EE-EFA1-F4E4-BCD6-EA2F4805C3BC}"/>
              </a:ext>
            </a:extLst>
          </p:cNvPr>
          <p:cNvSpPr txBox="1"/>
          <p:nvPr/>
        </p:nvSpPr>
        <p:spPr>
          <a:xfrm>
            <a:off x="-52754" y="322183"/>
            <a:ext cx="23060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SQL Injection attack using SQL Map Tool</a:t>
            </a:r>
            <a:endParaRPr lang="en-IN" sz="9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548F29-DF19-8889-8470-839ED97E5C90}"/>
              </a:ext>
            </a:extLst>
          </p:cNvPr>
          <p:cNvSpPr txBox="1"/>
          <p:nvPr/>
        </p:nvSpPr>
        <p:spPr>
          <a:xfrm>
            <a:off x="-52754" y="482749"/>
            <a:ext cx="45708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Finding out the website and finding the required </a:t>
            </a:r>
            <a:r>
              <a:rPr lang="en-IN" sz="9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IN" sz="9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to conduct SQL Injection attack.</a:t>
            </a:r>
            <a:endParaRPr lang="en-IN" sz="9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73AB13-6F20-271E-94EC-121D636A87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77" y="677880"/>
            <a:ext cx="2215982" cy="1245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0537327C-AE83-B756-1354-42049FC90C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77" y="2005336"/>
            <a:ext cx="2296586" cy="1290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3608119"/>
      </p:ext>
    </p:extLst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47/100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0CC40-D285-D5C7-A663-652C6349BFFD}"/>
              </a:ext>
            </a:extLst>
          </p:cNvPr>
          <p:cNvSpPr txBox="1"/>
          <p:nvPr/>
        </p:nvSpPr>
        <p:spPr>
          <a:xfrm>
            <a:off x="-3332" y="304583"/>
            <a:ext cx="4611741" cy="397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80"/>
              </a:spcAft>
            </a:pPr>
            <a:r>
              <a:rPr lang="en-IN" sz="900" b="0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Open a terminal in Kali </a:t>
            </a:r>
            <a:r>
              <a:rPr lang="en-IN" sz="900" b="0" kern="1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linux</a:t>
            </a:r>
            <a:r>
              <a:rPr lang="en-IN" sz="900" b="0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and paste the command - </a:t>
            </a:r>
            <a:r>
              <a:rPr lang="en-IN" sz="900" b="1" kern="1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sqlmap</a:t>
            </a:r>
            <a:r>
              <a:rPr lang="en-IN" sz="900" b="1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-u http://testphp.vulnweb.com/artists.php?artist=1 --</a:t>
            </a:r>
            <a:r>
              <a:rPr lang="en-IN" sz="900" b="1" kern="1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dbs</a:t>
            </a:r>
            <a:r>
              <a:rPr lang="en-IN" sz="900" b="1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to show the database.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B37B82-690E-C7DF-4468-9A6AA0B92B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6" y="741181"/>
            <a:ext cx="4206823" cy="2364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1455909"/>
      </p:ext>
    </p:extLst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48/100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9B1E08-34C2-BBD6-732D-00A055FB47D6}"/>
              </a:ext>
            </a:extLst>
          </p:cNvPr>
          <p:cNvSpPr txBox="1"/>
          <p:nvPr/>
        </p:nvSpPr>
        <p:spPr>
          <a:xfrm>
            <a:off x="-3332" y="287615"/>
            <a:ext cx="457030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Choose a database from the list of databases and use the following command - </a:t>
            </a:r>
            <a:r>
              <a:rPr lang="en-IN" sz="900" b="1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sqlmap</a:t>
            </a:r>
            <a:r>
              <a:rPr lang="en-IN" sz="900" b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-u http://testphp.vulnweb.com/artists.php?artist=1 -D </a:t>
            </a:r>
            <a:r>
              <a:rPr lang="en-IN" sz="900" b="1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acuart</a:t>
            </a:r>
            <a:r>
              <a:rPr lang="en-IN" sz="900" b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–tables</a:t>
            </a:r>
            <a:r>
              <a:rPr lang="en-IN" sz="9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to show the tables in that database</a:t>
            </a:r>
            <a:endParaRPr lang="en-IN" sz="9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A8F42-4CEC-72A2-DCAA-3081C074E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3" y="810514"/>
            <a:ext cx="3618076" cy="2494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5095628"/>
      </p:ext>
    </p:extLst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49/100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C5707D-F064-1AA1-9090-70A00DCD90EE}"/>
              </a:ext>
            </a:extLst>
          </p:cNvPr>
          <p:cNvSpPr txBox="1"/>
          <p:nvPr/>
        </p:nvSpPr>
        <p:spPr>
          <a:xfrm>
            <a:off x="-42706" y="294229"/>
            <a:ext cx="4651116" cy="55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80"/>
              </a:spcAft>
            </a:pPr>
            <a:r>
              <a:rPr lang="en-IN" sz="900" b="0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Now Choose a Table from the list of  Tables and use the following command </a:t>
            </a:r>
            <a:r>
              <a:rPr lang="en-IN" sz="900" b="1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-</a:t>
            </a:r>
            <a:r>
              <a:rPr lang="en-IN" sz="900" b="1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900" b="1" kern="1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sqlmap</a:t>
            </a:r>
            <a:r>
              <a:rPr lang="en-IN" sz="900" b="1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-u http://testphp.vulnweb.com/artists.php?artist=1 -D </a:t>
            </a:r>
            <a:r>
              <a:rPr lang="en-IN" sz="900" b="1" kern="1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acuart</a:t>
            </a:r>
            <a:r>
              <a:rPr lang="en-IN" sz="900" b="1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-T users –columns</a:t>
            </a:r>
            <a:r>
              <a:rPr lang="en-IN" sz="900" b="0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to show the columns and the type of columns in that table.</a:t>
            </a:r>
            <a:endParaRPr lang="en-IN" sz="900" b="1" kern="10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E8E43F-BE04-F7D6-0DE0-A1F153D23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36" y="850792"/>
            <a:ext cx="3015918" cy="246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5340160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762" y="-2580"/>
            <a:ext cx="29121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>
                <a:solidFill>
                  <a:srgbClr val="FFFFFF"/>
                </a:solidFill>
                <a:latin typeface="Tahoma"/>
                <a:cs typeface="Tahoma"/>
              </a:rPr>
              <a:t>Literature</a:t>
            </a:r>
            <a:r>
              <a:rPr sz="14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>
                <a:solidFill>
                  <a:srgbClr val="FFFFFF"/>
                </a:solidFill>
                <a:latin typeface="Tahoma"/>
                <a:cs typeface="Tahoma"/>
              </a:rPr>
              <a:t>Survey/</a:t>
            </a:r>
            <a:r>
              <a:rPr sz="1400" spc="-30">
                <a:solidFill>
                  <a:srgbClr val="FFFFFF"/>
                </a:solidFill>
                <a:latin typeface="Tahoma"/>
                <a:cs typeface="Tahoma"/>
              </a:rPr>
              <a:t> Background </a:t>
            </a:r>
            <a:r>
              <a:rPr sz="1400" spc="-10">
                <a:solidFill>
                  <a:srgbClr val="FFFFFF"/>
                </a:solidFill>
                <a:latin typeface="Tahoma"/>
                <a:cs typeface="Tahoma"/>
              </a:rPr>
              <a:t>Theory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9122" y="328858"/>
            <a:ext cx="17697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0">
                <a:solidFill>
                  <a:srgbClr val="3333B2"/>
                </a:solidFill>
                <a:latin typeface="Arial"/>
                <a:cs typeface="Arial"/>
              </a:rPr>
              <a:t>Table:</a:t>
            </a:r>
            <a:r>
              <a:rPr sz="1000" spc="-1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000" spc="-10">
                <a:latin typeface="Arial"/>
                <a:cs typeface="Arial"/>
              </a:rPr>
              <a:t>Literature </a:t>
            </a:r>
            <a:r>
              <a:rPr sz="1000" spc="-45">
                <a:latin typeface="Arial"/>
                <a:cs typeface="Arial"/>
              </a:rPr>
              <a:t>Survey</a:t>
            </a:r>
            <a:r>
              <a:rPr sz="1000" spc="-10">
                <a:latin typeface="Arial"/>
                <a:cs typeface="Arial"/>
              </a:rPr>
              <a:t> </a:t>
            </a:r>
            <a:r>
              <a:rPr sz="1000">
                <a:latin typeface="Arial"/>
                <a:cs typeface="Arial"/>
              </a:rPr>
              <a:t>(Part</a:t>
            </a:r>
            <a:r>
              <a:rPr sz="1000" spc="-5">
                <a:latin typeface="Arial"/>
                <a:cs typeface="Arial"/>
              </a:rPr>
              <a:t> </a:t>
            </a:r>
            <a:r>
              <a:rPr sz="1000" spc="-25">
                <a:latin typeface="Arial"/>
                <a:cs typeface="Arial"/>
              </a:rPr>
              <a:t>1)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6" name="object 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121736" y="3344944"/>
            <a:ext cx="359046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5</a:t>
            </a:fld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lang="en-US" sz="600" b="1">
                <a:solidFill>
                  <a:srgbClr val="FFFFFF"/>
                </a:solidFill>
                <a:latin typeface="Arial"/>
                <a:cs typeface="Arial"/>
              </a:rPr>
              <a:t>100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28D19-D076-1ABC-3735-281F73446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658"/>
            <a:ext cx="4610100" cy="275565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50/100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4C20A-1561-1BE1-DB0A-45573FE020E7}"/>
              </a:ext>
            </a:extLst>
          </p:cNvPr>
          <p:cNvSpPr txBox="1"/>
          <p:nvPr/>
        </p:nvSpPr>
        <p:spPr>
          <a:xfrm>
            <a:off x="19315" y="435753"/>
            <a:ext cx="4422056" cy="2125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455545">
              <a:lnSpc>
                <a:spcPct val="115000"/>
              </a:lnSpc>
              <a:spcAft>
                <a:spcPts val="880"/>
              </a:spcAft>
            </a:pPr>
            <a:r>
              <a:rPr lang="en-IN" sz="900" b="0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Now we   can use the commands-</a:t>
            </a:r>
            <a:endParaRPr lang="en-IN" sz="900" b="1" kern="10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6350" indent="-6350">
              <a:lnSpc>
                <a:spcPct val="115000"/>
              </a:lnSpc>
              <a:spcAft>
                <a:spcPts val="1660"/>
              </a:spcAft>
            </a:pPr>
            <a:r>
              <a:rPr lang="en-IN" sz="900" b="1" kern="1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sqlmap</a:t>
            </a:r>
            <a:r>
              <a:rPr lang="en-IN" sz="900" b="1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 -u http://testphp.vulnweb.com/artists.php?artist=1 -D </a:t>
            </a:r>
            <a:r>
              <a:rPr lang="en-IN" sz="900" b="1" kern="1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acuart</a:t>
            </a:r>
            <a:r>
              <a:rPr lang="en-IN" sz="900" b="1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 -T users -C </a:t>
            </a:r>
            <a:r>
              <a:rPr lang="en-IN" sz="900" b="1" kern="1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uname</a:t>
            </a:r>
            <a:r>
              <a:rPr lang="en-IN" sz="900" b="1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 –dump</a:t>
            </a:r>
            <a:endParaRPr lang="en-IN" sz="900" kern="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350" indent="-6350">
              <a:lnSpc>
                <a:spcPct val="115000"/>
              </a:lnSpc>
              <a:spcAft>
                <a:spcPts val="1660"/>
              </a:spcAft>
            </a:pPr>
            <a:r>
              <a:rPr lang="en-IN" sz="900" b="1" kern="1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sqlmap</a:t>
            </a:r>
            <a:r>
              <a:rPr lang="en-IN" sz="900" b="1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 -u http://testphp.vulnweb.com/artists.php?artist=1 -D </a:t>
            </a:r>
            <a:r>
              <a:rPr lang="en-IN" sz="900" b="1" kern="1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acuart</a:t>
            </a:r>
            <a:r>
              <a:rPr lang="en-IN" sz="900" b="1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 -T users -C pass –dump</a:t>
            </a:r>
            <a:endParaRPr lang="en-IN" sz="900" kern="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350" indent="-6350">
              <a:lnSpc>
                <a:spcPct val="115000"/>
              </a:lnSpc>
              <a:spcAft>
                <a:spcPts val="1660"/>
              </a:spcAft>
            </a:pPr>
            <a:r>
              <a:rPr lang="en-IN" sz="900" b="1" kern="1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sqlmap</a:t>
            </a:r>
            <a:r>
              <a:rPr lang="en-IN" sz="900" b="1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 -u http://testphp.vulnweb.com/artists.php?artist=1 -D </a:t>
            </a:r>
            <a:r>
              <a:rPr lang="en-IN" sz="900" b="1" kern="1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acuart</a:t>
            </a:r>
            <a:r>
              <a:rPr lang="en-IN" sz="900" b="1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 -T users -C email –dump</a:t>
            </a:r>
            <a:endParaRPr lang="en-IN" sz="900" kern="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350" indent="-6350">
              <a:lnSpc>
                <a:spcPct val="115000"/>
              </a:lnSpc>
              <a:spcAft>
                <a:spcPts val="1660"/>
              </a:spcAft>
            </a:pPr>
            <a:r>
              <a:rPr lang="en-IN" sz="900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To read all the username password and email from that table in the database</a:t>
            </a:r>
            <a:endParaRPr lang="en-IN" sz="900" kern="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924143"/>
      </p:ext>
    </p:extLst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51/100</a:t>
            </a:r>
            <a:endParaRPr sz="600">
              <a:latin typeface="Arial"/>
              <a:cs typeface="Arial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68439B8-28B3-C07F-7D36-BDA8A7BD64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9" y="339725"/>
            <a:ext cx="2113592" cy="1467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7D7FD7A-A9DB-4D13-070E-89790BAE1C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967" y="324568"/>
            <a:ext cx="2100719" cy="1467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11E1A2-7CC6-3286-D251-AC9B9C3866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375" y="1875275"/>
            <a:ext cx="2059520" cy="14394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7103199"/>
      </p:ext>
    </p:extLst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52/100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0DAE85-3419-89B6-6671-F71B8C13D10B}"/>
              </a:ext>
            </a:extLst>
          </p:cNvPr>
          <p:cNvSpPr txBox="1"/>
          <p:nvPr/>
        </p:nvSpPr>
        <p:spPr>
          <a:xfrm>
            <a:off x="0" y="386475"/>
            <a:ext cx="3092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/>
              <a:t>Now we can use this data to gain access to the website</a:t>
            </a:r>
            <a:endParaRPr lang="en-IN" sz="90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335FDA9-B9BB-F485-44B6-56ACB633D4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4" y="738247"/>
            <a:ext cx="4217201" cy="2370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531139"/>
      </p:ext>
    </p:extLst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53/100</a:t>
            </a:r>
            <a:endParaRPr lang="en-IN"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86C4B-8F04-3270-2F0C-44A6F5FE9FBF}"/>
              </a:ext>
            </a:extLst>
          </p:cNvPr>
          <p:cNvSpPr txBox="1"/>
          <p:nvPr/>
        </p:nvSpPr>
        <p:spPr>
          <a:xfrm>
            <a:off x="-37683" y="326973"/>
            <a:ext cx="19686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SQL Injection attack using J SQL Tool</a:t>
            </a:r>
            <a:endParaRPr lang="en-IN" sz="9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9FB85-5621-A82E-06E2-A044D431190F}"/>
              </a:ext>
            </a:extLst>
          </p:cNvPr>
          <p:cNvSpPr txBox="1"/>
          <p:nvPr/>
        </p:nvSpPr>
        <p:spPr>
          <a:xfrm>
            <a:off x="-28208" y="558024"/>
            <a:ext cx="286126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Finding the website </a:t>
            </a:r>
            <a:r>
              <a:rPr lang="en-IN" sz="9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IN" sz="9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for testing </a:t>
            </a:r>
            <a:r>
              <a:rPr lang="en-IN" sz="9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sql</a:t>
            </a:r>
            <a:r>
              <a:rPr lang="en-IN" sz="9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injection attack</a:t>
            </a:r>
            <a:endParaRPr lang="en-IN" sz="90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3343EFB-A3D8-FF04-E547-101EA5101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2" y="885653"/>
            <a:ext cx="3874121" cy="2175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4586666"/>
      </p:ext>
    </p:extLst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54/100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F1441-BDC6-762A-CC9A-4125E7C2198B}"/>
              </a:ext>
            </a:extLst>
          </p:cNvPr>
          <p:cNvSpPr txBox="1"/>
          <p:nvPr/>
        </p:nvSpPr>
        <p:spPr>
          <a:xfrm>
            <a:off x="0" y="298773"/>
            <a:ext cx="3574701" cy="29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62000"/>
              </a:lnSpc>
              <a:spcAft>
                <a:spcPts val="1660"/>
              </a:spcAft>
            </a:pPr>
            <a:r>
              <a:rPr lang="en-IN" sz="900" ker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Paste the website </a:t>
            </a:r>
            <a:r>
              <a:rPr lang="en-IN" sz="900" kern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IN" sz="900" ker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IN" sz="900" kern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jsql</a:t>
            </a:r>
            <a:r>
              <a:rPr lang="en-IN" sz="900" ker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tool and press run</a:t>
            </a:r>
            <a:endParaRPr lang="en-IN" sz="900" kern="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027F7E-4DBA-7A86-3A9A-DE9851336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64" y="672535"/>
            <a:ext cx="3446923" cy="2271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386294"/>
      </p:ext>
    </p:extLst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55/100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25A61-6719-9FFC-B250-24BA2E31B54D}"/>
              </a:ext>
            </a:extLst>
          </p:cNvPr>
          <p:cNvSpPr txBox="1"/>
          <p:nvPr/>
        </p:nvSpPr>
        <p:spPr>
          <a:xfrm>
            <a:off x="-27786" y="274068"/>
            <a:ext cx="4474181" cy="241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660"/>
              </a:spcAft>
            </a:pPr>
            <a:r>
              <a:rPr lang="en-IN" sz="900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After running the </a:t>
            </a:r>
            <a:r>
              <a:rPr lang="en-IN" sz="900" kern="1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url</a:t>
            </a:r>
            <a:r>
              <a:rPr lang="en-IN" sz="900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 in the tool it will show all the databases present in that website</a:t>
            </a:r>
            <a:endParaRPr lang="en-IN" sz="900" kern="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1BD15-0830-7E02-60A2-6C0BD60B35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12" y="695908"/>
            <a:ext cx="4008445" cy="2157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0863709"/>
      </p:ext>
    </p:extLst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56/100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7EE65-8C57-882E-9C40-5634733D38C2}"/>
              </a:ext>
            </a:extLst>
          </p:cNvPr>
          <p:cNvSpPr txBox="1"/>
          <p:nvPr/>
        </p:nvSpPr>
        <p:spPr>
          <a:xfrm>
            <a:off x="0" y="250842"/>
            <a:ext cx="3197888" cy="364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37000"/>
              </a:lnSpc>
              <a:spcAft>
                <a:spcPts val="880"/>
              </a:spcAft>
            </a:pPr>
            <a:r>
              <a:rPr lang="en-IN" sz="900" b="0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Select the tables from the database that you want to see</a:t>
            </a:r>
            <a:endParaRPr lang="en-IN" sz="900" b="1" kern="10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FF9655-A556-13AB-DC4E-15292DDAB8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39" y="615622"/>
            <a:ext cx="3334827" cy="2630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1447162"/>
      </p:ext>
    </p:extLst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57/100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719EF-BA06-F73A-983B-A891620E09FE}"/>
              </a:ext>
            </a:extLst>
          </p:cNvPr>
          <p:cNvSpPr txBox="1"/>
          <p:nvPr/>
        </p:nvSpPr>
        <p:spPr>
          <a:xfrm>
            <a:off x="0" y="262634"/>
            <a:ext cx="4561952" cy="514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62000"/>
              </a:lnSpc>
              <a:spcAft>
                <a:spcPts val="1660"/>
              </a:spcAft>
            </a:pPr>
            <a:r>
              <a:rPr lang="en-IN" sz="900" ker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After selecting the tables right click on the database and click on load option to show all the data present in that table</a:t>
            </a:r>
            <a:endParaRPr lang="en-IN" sz="900" kern="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A7C49-33DE-8F01-682A-BF812576EA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3" y="896027"/>
            <a:ext cx="4255123" cy="2142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707572"/>
      </p:ext>
    </p:extLst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58/100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91BC3-8752-38AF-681D-7C24AD0D76D6}"/>
              </a:ext>
            </a:extLst>
          </p:cNvPr>
          <p:cNvSpPr txBox="1"/>
          <p:nvPr/>
        </p:nvSpPr>
        <p:spPr>
          <a:xfrm>
            <a:off x="-3331" y="384790"/>
            <a:ext cx="23060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SQL Injection attack using Burp Suite Tool</a:t>
            </a:r>
            <a:endParaRPr lang="en-IN" sz="9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1B939-295C-CC7D-A8A3-DAE10EB90F90}"/>
              </a:ext>
            </a:extLst>
          </p:cNvPr>
          <p:cNvSpPr txBox="1"/>
          <p:nvPr/>
        </p:nvSpPr>
        <p:spPr>
          <a:xfrm>
            <a:off x="0" y="599151"/>
            <a:ext cx="3307164" cy="29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62000"/>
              </a:lnSpc>
              <a:spcAft>
                <a:spcPts val="1660"/>
              </a:spcAft>
            </a:pPr>
            <a:r>
              <a:rPr lang="en-IN" sz="900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Setting up of network proxy and turning on network intercept</a:t>
            </a:r>
            <a:endParaRPr lang="en-IN" sz="900" kern="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4EFBA22-929B-7ABF-997D-7DE71AEDAA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0" y="978776"/>
            <a:ext cx="4026146" cy="2261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6822577"/>
      </p:ext>
    </p:extLst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59/100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3503F-E50F-68D0-3191-7382F52717B3}"/>
              </a:ext>
            </a:extLst>
          </p:cNvPr>
          <p:cNvSpPr txBox="1"/>
          <p:nvPr/>
        </p:nvSpPr>
        <p:spPr>
          <a:xfrm>
            <a:off x="154763" y="425607"/>
            <a:ext cx="4226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Typing the command- </a:t>
            </a:r>
            <a:r>
              <a:rPr lang="en-US" sz="900" b="1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Sqlmap</a:t>
            </a:r>
            <a:r>
              <a:rPr lang="en-US" sz="900" b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-u </a:t>
            </a:r>
            <a:r>
              <a:rPr lang="en-US" sz="900" b="1" u="sng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http://testphp.vulnweb.com/</a:t>
            </a:r>
            <a:r>
              <a:rPr lang="en-US" sz="900" b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--crawl 3  --proxy=”127.0.0.1:4444”  --batch </a:t>
            </a:r>
            <a:r>
              <a:rPr lang="en-US" sz="9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 kali </a:t>
            </a:r>
            <a:r>
              <a:rPr lang="en-US" sz="9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linux</a:t>
            </a:r>
            <a:r>
              <a:rPr lang="en-US" sz="9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terminal to capture the proxy</a:t>
            </a:r>
            <a:endParaRPr lang="en-IN" sz="90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AB71E0D-8117-7159-17AD-D8B474C53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0" y="1001069"/>
            <a:ext cx="4577830" cy="16611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6488797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762" y="-2580"/>
            <a:ext cx="22218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>
                <a:solidFill>
                  <a:srgbClr val="FFFFFF"/>
                </a:solidFill>
                <a:latin typeface="Tahoma"/>
                <a:cs typeface="Tahoma"/>
              </a:rPr>
              <a:t>Literature</a:t>
            </a:r>
            <a:r>
              <a:rPr sz="14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>
                <a:solidFill>
                  <a:srgbClr val="FFFFFF"/>
                </a:solidFill>
                <a:latin typeface="Tahoma"/>
                <a:cs typeface="Tahoma"/>
              </a:rPr>
              <a:t>Survey </a:t>
            </a:r>
            <a:r>
              <a:rPr sz="1400" spc="-25">
                <a:solidFill>
                  <a:srgbClr val="FFFFFF"/>
                </a:solidFill>
                <a:latin typeface="Tahoma"/>
                <a:cs typeface="Tahoma"/>
              </a:rPr>
              <a:t>(continued)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5694" y="322104"/>
            <a:ext cx="176974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1000" spc="-30">
                <a:solidFill>
                  <a:srgbClr val="3333B2"/>
                </a:solidFill>
                <a:latin typeface="Arial"/>
                <a:cs typeface="Arial"/>
              </a:rPr>
              <a:t>Table:</a:t>
            </a:r>
            <a:r>
              <a:rPr lang="en-IN" sz="1000" spc="-1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lang="en-IN" sz="1000" spc="-10">
                <a:latin typeface="Arial"/>
                <a:cs typeface="Arial"/>
              </a:rPr>
              <a:t>Literature </a:t>
            </a:r>
            <a:r>
              <a:rPr lang="en-IN" sz="1000" spc="-45">
                <a:latin typeface="Arial"/>
                <a:cs typeface="Arial"/>
              </a:rPr>
              <a:t>Survey</a:t>
            </a:r>
            <a:r>
              <a:rPr lang="en-IN" sz="1000" spc="-10">
                <a:latin typeface="Arial"/>
                <a:cs typeface="Arial"/>
              </a:rPr>
              <a:t> </a:t>
            </a:r>
            <a:r>
              <a:rPr lang="en-IN" sz="1000">
                <a:latin typeface="Arial"/>
                <a:cs typeface="Arial"/>
              </a:rPr>
              <a:t>(Part</a:t>
            </a:r>
            <a:r>
              <a:rPr lang="en-IN" sz="1000" spc="-5">
                <a:latin typeface="Arial"/>
                <a:cs typeface="Arial"/>
              </a:rPr>
              <a:t> </a:t>
            </a:r>
            <a:r>
              <a:rPr lang="en-IN" sz="1000" spc="-25">
                <a:latin typeface="Arial"/>
                <a:cs typeface="Arial"/>
              </a:rPr>
              <a:t>2)</a:t>
            </a:r>
            <a:endParaRPr lang="en-IN" sz="1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6" name="object 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121736" y="3344944"/>
            <a:ext cx="429773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lang="en-IN" sz="600" b="1" dirty="0">
                <a:solidFill>
                  <a:srgbClr val="FFFFFF"/>
                </a:solidFill>
                <a:latin typeface="Arial"/>
                <a:cs typeface="Arial"/>
              </a:rPr>
              <a:t>6</a:t>
            </a:fld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lang="en-US" sz="600" b="1">
                <a:solidFill>
                  <a:srgbClr val="FFFFFF"/>
                </a:solidFill>
                <a:latin typeface="Arial"/>
                <a:cs typeface="Arial"/>
              </a:rPr>
              <a:t>100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22D5C0-D272-28FE-366D-762A30A37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0" y="518822"/>
            <a:ext cx="4610100" cy="272444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60/100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80DF69-9539-F77D-7A2A-597F0F1FCABB}"/>
              </a:ext>
            </a:extLst>
          </p:cNvPr>
          <p:cNvSpPr txBox="1"/>
          <p:nvPr/>
        </p:nvSpPr>
        <p:spPr>
          <a:xfrm>
            <a:off x="-3331" y="230176"/>
            <a:ext cx="4555234" cy="514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62000"/>
              </a:lnSpc>
              <a:spcAft>
                <a:spcPts val="1660"/>
              </a:spcAft>
            </a:pPr>
            <a:r>
              <a:rPr lang="en-US" sz="900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The intercept is captured on Burp Suite and by pressing the forward button on burp suite we can fasten up the SQLI process</a:t>
            </a:r>
            <a:endParaRPr lang="en-IN" sz="900" kern="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5" name="Picture 4" descr="A computer screen with a white screen&#10;&#10;Description automatically generated">
            <a:extLst>
              <a:ext uri="{FF2B5EF4-FFF2-40B4-BE49-F238E27FC236}">
                <a16:creationId xmlns:a16="http://schemas.microsoft.com/office/drawing/2014/main" id="{FA33222B-EDBA-A5E7-3095-A66F635D28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4" y="759808"/>
            <a:ext cx="4152682" cy="2333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125714"/>
      </p:ext>
    </p:extLst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61/100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7D0BA-F798-33C9-F3C2-10CEEB930B9B}"/>
              </a:ext>
            </a:extLst>
          </p:cNvPr>
          <p:cNvSpPr txBox="1"/>
          <p:nvPr/>
        </p:nvSpPr>
        <p:spPr>
          <a:xfrm>
            <a:off x="-47730" y="326973"/>
            <a:ext cx="23060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SQL Injection attack using Burp Suite Tool</a:t>
            </a:r>
            <a:endParaRPr lang="en-IN" sz="9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8A94D-AE3F-96E7-4335-869CE1155A89}"/>
              </a:ext>
            </a:extLst>
          </p:cNvPr>
          <p:cNvSpPr txBox="1"/>
          <p:nvPr/>
        </p:nvSpPr>
        <p:spPr>
          <a:xfrm>
            <a:off x="-1" y="474089"/>
            <a:ext cx="4541855" cy="514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62000"/>
              </a:lnSpc>
              <a:spcAft>
                <a:spcPts val="1660"/>
              </a:spcAft>
            </a:pPr>
            <a:r>
              <a:rPr lang="en-IN" sz="900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Go to Burp Suite and turn on the intercept button. Later go to the target website and give a random username and password and press enter.</a:t>
            </a:r>
            <a:endParaRPr lang="en-IN" sz="900" kern="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9" name="Picture 8" descr="A computer screen with a white screen&#10;&#10;Description automatically generated">
            <a:extLst>
              <a:ext uri="{FF2B5EF4-FFF2-40B4-BE49-F238E27FC236}">
                <a16:creationId xmlns:a16="http://schemas.microsoft.com/office/drawing/2014/main" id="{4B68C0C6-99DF-B972-4B4F-6A3D1A1C07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0" y="1002080"/>
            <a:ext cx="3913821" cy="21985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2310508"/>
      </p:ext>
    </p:extLst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62/100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60D33-FEB3-1D79-C87D-93696F54EF73}"/>
              </a:ext>
            </a:extLst>
          </p:cNvPr>
          <p:cNvSpPr txBox="1"/>
          <p:nvPr/>
        </p:nvSpPr>
        <p:spPr>
          <a:xfrm>
            <a:off x="-19063" y="320805"/>
            <a:ext cx="4446396" cy="514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62000"/>
              </a:lnSpc>
              <a:spcAft>
                <a:spcPts val="1660"/>
              </a:spcAft>
            </a:pPr>
            <a:r>
              <a:rPr lang="en-IN" sz="900" ker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request is captured by the burp suite. Once it is captured, save the request in any folder.</a:t>
            </a:r>
            <a:endParaRPr lang="en-IN" sz="900" kern="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9D47CF-684D-30D4-7466-3148F50703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67" y="835369"/>
            <a:ext cx="4083758" cy="2294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107517"/>
      </p:ext>
    </p:extLst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365047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0"/>
              <a:t>Exploiting SQLI Vulnerability(Continued)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63/100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87F85-1398-909B-7A30-FFC40EA17CA8}"/>
              </a:ext>
            </a:extLst>
          </p:cNvPr>
          <p:cNvSpPr txBox="1"/>
          <p:nvPr/>
        </p:nvSpPr>
        <p:spPr>
          <a:xfrm>
            <a:off x="0" y="268738"/>
            <a:ext cx="4320790" cy="29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62000"/>
              </a:lnSpc>
              <a:spcAft>
                <a:spcPts val="1660"/>
              </a:spcAft>
            </a:pPr>
            <a:r>
              <a:rPr lang="en-IN" sz="900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Now run the command - </a:t>
            </a:r>
            <a:r>
              <a:rPr lang="en-US" sz="900" b="1" kern="1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Sqlmap</a:t>
            </a:r>
            <a:r>
              <a:rPr lang="en-US" sz="900" b="1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 -r </a:t>
            </a:r>
            <a:r>
              <a:rPr lang="en-US" sz="900" b="1" kern="1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abc</a:t>
            </a:r>
            <a:r>
              <a:rPr lang="en-US" sz="900" b="1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  --batch</a:t>
            </a:r>
            <a:r>
              <a:rPr lang="en-US" sz="900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 in kali </a:t>
            </a:r>
            <a:r>
              <a:rPr lang="en-US" sz="900" kern="1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linux</a:t>
            </a:r>
            <a:r>
              <a:rPr lang="en-US" sz="900" kern="1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 terminal</a:t>
            </a:r>
            <a:endParaRPr lang="en-IN" sz="900" kern="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96CC83B-12B7-F5D7-11A5-84776CDC73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0" y="641009"/>
            <a:ext cx="4394749" cy="185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155950"/>
      </p:ext>
    </p:extLst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35246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65"/>
              <a:t> SQL Injection Detection using ML Algorithms 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64/100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93C943-C491-7493-AAE9-3987418EA7F9}"/>
              </a:ext>
            </a:extLst>
          </p:cNvPr>
          <p:cNvSpPr txBox="1"/>
          <p:nvPr/>
        </p:nvSpPr>
        <p:spPr>
          <a:xfrm>
            <a:off x="27990" y="331655"/>
            <a:ext cx="41566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/>
              <a:t>Detection of SQL Injection using SVM Model</a:t>
            </a:r>
          </a:p>
          <a:p>
            <a:endParaRPr lang="en-IN" sz="9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Review SVM-based intrusion detection studies, focusing on SQL injection methodologies, features, and performance metrics.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Identify and preprocess datasets for diverse SQL injection patterns.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Optimize and implement SVM architecture using a suitable ML framework.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Train SVM with cross-validation and validate on a separate dataset.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Use Accuracy, Precision, Recall, F1 score for assessment.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Fine-tune hyperparameters based on evaluation results.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A7063-E875-44F8-9341-4286914D42AC}"/>
              </a:ext>
            </a:extLst>
          </p:cNvPr>
          <p:cNvSpPr txBox="1"/>
          <p:nvPr/>
        </p:nvSpPr>
        <p:spPr>
          <a:xfrm>
            <a:off x="34290" y="1730375"/>
            <a:ext cx="416814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/>
              <a:t>Detection of SQL Injection using RF Model</a:t>
            </a:r>
          </a:p>
          <a:p>
            <a:endParaRPr lang="en-IN" sz="9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Review RF-based intrusion detection studies, focusing on SQL injection methodologies, features, and performance metrics.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Identify and preprocess datasets for diverse SQL injection patterns.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Optimize and implement RF architecture using a suitable ML framework.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Train RF with cross-validation and validate on a separate dataset.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Use Accuracy, Precision, Recall, F1 score for assessment.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Fine-tune hyperparameters based on evaluation results.</a:t>
            </a:r>
          </a:p>
        </p:txBody>
      </p:sp>
    </p:spTree>
    <p:extLst>
      <p:ext uri="{BB962C8B-B14F-4D97-AF65-F5344CB8AC3E}">
        <p14:creationId xmlns:p14="http://schemas.microsoft.com/office/powerpoint/2010/main" val="2596155573"/>
      </p:ext>
    </p:extLst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35246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65"/>
              <a:t> SQL Injection Detection using ML Algorithms</a:t>
            </a:r>
            <a:r>
              <a:rPr lang="en-IN" spc="-20"/>
              <a:t> (Continued)</a:t>
            </a:r>
            <a:r>
              <a:rPr lang="en-US" spc="-65"/>
              <a:t> 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3739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65/100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4A4151-8337-48B6-918D-A5098B30D91D}"/>
              </a:ext>
            </a:extLst>
          </p:cNvPr>
          <p:cNvSpPr txBox="1"/>
          <p:nvPr/>
        </p:nvSpPr>
        <p:spPr>
          <a:xfrm>
            <a:off x="102870" y="419100"/>
            <a:ext cx="223710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/>
              <a:t>Detection of SQL Injection using Hybrid SVM-Random Forest Model</a:t>
            </a:r>
          </a:p>
          <a:p>
            <a:endParaRPr lang="en-IN" sz="9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Review hybrid SVM-Random Forest models for intrusion detection and identify integration strategies.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Ensure dataset compatibility and adjust preprocessing for both models.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Design and implement architecture integrating SVM and Random Forest.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Train with balanced contributions, validate using cross-validation, and optimize hyperparameters.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Define metrics for assessment and compare against individual models.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9BBA36-5997-3E79-0632-5F37E4320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00" y="318077"/>
            <a:ext cx="1986526" cy="26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22510"/>
      </p:ext>
    </p:extLst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35246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65"/>
              <a:t>Results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435852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66/100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EC8DA7-9901-1418-5648-F24E547821EC}"/>
              </a:ext>
            </a:extLst>
          </p:cNvPr>
          <p:cNvSpPr txBox="1"/>
          <p:nvPr/>
        </p:nvSpPr>
        <p:spPr>
          <a:xfrm>
            <a:off x="-61913" y="322183"/>
            <a:ext cx="40338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/>
              <a:t>Results after applying ML Algorithms on Modified_SQL_Dataset</a:t>
            </a:r>
            <a:endParaRPr lang="en-IN" sz="900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3A4B31-4533-00D7-ECF5-62E8F3FC4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0" y="805637"/>
            <a:ext cx="4610100" cy="2539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778193-7E7C-8BD0-9288-BB9F14305737}"/>
              </a:ext>
            </a:extLst>
          </p:cNvPr>
          <p:cNvSpPr txBox="1"/>
          <p:nvPr/>
        </p:nvSpPr>
        <p:spPr>
          <a:xfrm>
            <a:off x="1150352" y="590193"/>
            <a:ext cx="29515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u="none" strike="noStrike" baseline="0">
                <a:solidFill>
                  <a:schemeClr val="tx2"/>
                </a:solidFill>
                <a:latin typeface="Cambria" panose="02040503050406030204" pitchFamily="18" charset="0"/>
              </a:rPr>
              <a:t>Table:  </a:t>
            </a:r>
            <a:r>
              <a:rPr lang="en-US" sz="1000" b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Result table for Modified_SQL_Dataset </a:t>
            </a:r>
            <a:endParaRPr lang="en-IN" sz="1000"/>
          </a:p>
        </p:txBody>
      </p:sp>
    </p:spTree>
    <p:extLst>
      <p:ext uri="{BB962C8B-B14F-4D97-AF65-F5344CB8AC3E}">
        <p14:creationId xmlns:p14="http://schemas.microsoft.com/office/powerpoint/2010/main" val="2682269590"/>
      </p:ext>
    </p:extLst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35246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65"/>
              <a:t>Results(Continued)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4120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67/100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53F19-797C-EDE3-F1FE-3F8535B72B22}"/>
              </a:ext>
            </a:extLst>
          </p:cNvPr>
          <p:cNvSpPr txBox="1"/>
          <p:nvPr/>
        </p:nvSpPr>
        <p:spPr>
          <a:xfrm>
            <a:off x="95300" y="361951"/>
            <a:ext cx="428620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/>
              <a:t>SVM-RF Hybrid Model Performance</a:t>
            </a:r>
          </a:p>
          <a:p>
            <a:endParaRPr lang="en-US" sz="900" b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Accuracy:99.1%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Precision: 99% and 100% for both classes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Recall:100% for both classes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Strengths:</a:t>
            </a:r>
          </a:p>
          <a:p>
            <a:endParaRPr lang="en-US" sz="900"/>
          </a:p>
          <a:p>
            <a:endParaRPr lang="en-US" sz="900"/>
          </a:p>
          <a:p>
            <a:endParaRPr lang="en-US" sz="900"/>
          </a:p>
          <a:p>
            <a:endParaRPr lang="en-US" sz="900"/>
          </a:p>
          <a:p>
            <a:endParaRPr lang="en-US" sz="9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Conclusion: Delivers robust performance across metrics, making it the preferred choice for reliable classification tasks.</a:t>
            </a:r>
            <a:endParaRPr lang="en-IN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942997-3DD7-1E5E-3432-C64889FFBC83}"/>
              </a:ext>
            </a:extLst>
          </p:cNvPr>
          <p:cNvSpPr txBox="1"/>
          <p:nvPr/>
        </p:nvSpPr>
        <p:spPr>
          <a:xfrm>
            <a:off x="303744" y="1223713"/>
            <a:ext cx="4000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Combines SVM and Random Forest for exceptional predictive capability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Minimizes false positives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Maximizes true positive identifications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High sensitivity in capturing all instances</a:t>
            </a:r>
          </a:p>
        </p:txBody>
      </p:sp>
    </p:spTree>
    <p:extLst>
      <p:ext uri="{BB962C8B-B14F-4D97-AF65-F5344CB8AC3E}">
        <p14:creationId xmlns:p14="http://schemas.microsoft.com/office/powerpoint/2010/main" val="3317608536"/>
      </p:ext>
    </p:extLst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35246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65"/>
              <a:t>Results(Continued)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4120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68/100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4B1E2-2D35-B00D-3DD8-AF52C792A054}"/>
              </a:ext>
            </a:extLst>
          </p:cNvPr>
          <p:cNvSpPr txBox="1"/>
          <p:nvPr/>
        </p:nvSpPr>
        <p:spPr>
          <a:xfrm>
            <a:off x="-57151" y="278889"/>
            <a:ext cx="29683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/>
              <a:t>Accuracy Bar Graph for Different Classifiers</a:t>
            </a:r>
            <a:endParaRPr lang="en-IN" sz="900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AFBD4E-ACD5-2BD3-6DE0-B87B3D9B3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54" y="682175"/>
            <a:ext cx="3494000" cy="20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19148"/>
      </p:ext>
    </p:extLst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35246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65"/>
              <a:t>Results(Continued)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4120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69/100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69EE3-59CD-200B-570C-E8D1CB1E16D5}"/>
              </a:ext>
            </a:extLst>
          </p:cNvPr>
          <p:cNvSpPr txBox="1"/>
          <p:nvPr/>
        </p:nvSpPr>
        <p:spPr>
          <a:xfrm>
            <a:off x="-57151" y="291605"/>
            <a:ext cx="4564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/>
              <a:t>Precision, Recall and F1-Score for class 0 Bar Graph for Different Classifiers</a:t>
            </a:r>
            <a:endParaRPr lang="en-IN" sz="9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39993-F21B-5F29-27EB-D440F427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7" y="583866"/>
            <a:ext cx="4122536" cy="249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62386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/>
              <a:t>Problem</a:t>
            </a:r>
            <a:r>
              <a:rPr spc="-35"/>
              <a:t> </a:t>
            </a:r>
            <a:r>
              <a:rPr spc="-20"/>
              <a:t>Definition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551" y="997826"/>
            <a:ext cx="65265" cy="6526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551" y="1379931"/>
            <a:ext cx="65265" cy="6526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2551" y="1972068"/>
            <a:ext cx="65265" cy="652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2551" y="2354186"/>
            <a:ext cx="65265" cy="6526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47294" y="660562"/>
            <a:ext cx="3900170" cy="197421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spc="-35">
                <a:latin typeface="Arial"/>
                <a:cs typeface="Arial"/>
              </a:rPr>
              <a:t>Persistent</a:t>
            </a:r>
            <a:r>
              <a:rPr sz="1100" b="1" spc="15">
                <a:latin typeface="Arial"/>
                <a:cs typeface="Arial"/>
              </a:rPr>
              <a:t> </a:t>
            </a:r>
            <a:r>
              <a:rPr sz="1100" b="1">
                <a:latin typeface="Arial"/>
                <a:cs typeface="Arial"/>
              </a:rPr>
              <a:t>Threat</a:t>
            </a:r>
            <a:r>
              <a:rPr sz="1100" b="1" spc="20">
                <a:latin typeface="Arial"/>
                <a:cs typeface="Arial"/>
              </a:rPr>
              <a:t> </a:t>
            </a:r>
            <a:r>
              <a:rPr sz="1100" b="1">
                <a:latin typeface="Arial"/>
                <a:cs typeface="Arial"/>
              </a:rPr>
              <a:t>of</a:t>
            </a:r>
            <a:r>
              <a:rPr sz="1100" b="1" spc="15">
                <a:latin typeface="Arial"/>
                <a:cs typeface="Arial"/>
              </a:rPr>
              <a:t> </a:t>
            </a:r>
            <a:r>
              <a:rPr sz="1100" b="1">
                <a:latin typeface="Arial"/>
                <a:cs typeface="Arial"/>
              </a:rPr>
              <a:t>SQL</a:t>
            </a:r>
            <a:r>
              <a:rPr sz="1100" b="1" spc="20">
                <a:latin typeface="Arial"/>
                <a:cs typeface="Arial"/>
              </a:rPr>
              <a:t> </a:t>
            </a:r>
            <a:r>
              <a:rPr sz="1100" b="1" spc="-10">
                <a:latin typeface="Arial"/>
                <a:cs typeface="Arial"/>
              </a:rPr>
              <a:t>Injection</a:t>
            </a:r>
            <a:r>
              <a:rPr sz="1100" b="1" spc="15">
                <a:latin typeface="Arial"/>
                <a:cs typeface="Arial"/>
              </a:rPr>
              <a:t> </a:t>
            </a:r>
            <a:r>
              <a:rPr sz="1100" b="1" spc="-10">
                <a:latin typeface="Arial"/>
                <a:cs typeface="Arial"/>
              </a:rPr>
              <a:t>Attacks</a:t>
            </a:r>
            <a:endParaRPr sz="1100">
              <a:latin typeface="Arial"/>
              <a:cs typeface="Arial"/>
            </a:endParaRPr>
          </a:p>
          <a:p>
            <a:pPr marL="289560" marR="377825">
              <a:lnSpc>
                <a:spcPct val="102600"/>
              </a:lnSpc>
              <a:spcBef>
                <a:spcPts val="300"/>
              </a:spcBef>
            </a:pPr>
            <a:r>
              <a:rPr sz="1100" spc="-50">
                <a:latin typeface="Arial"/>
                <a:cs typeface="Arial"/>
              </a:rPr>
              <a:t>SQL</a:t>
            </a:r>
            <a:r>
              <a:rPr sz="1100" spc="-20">
                <a:latin typeface="Arial"/>
                <a:cs typeface="Arial"/>
              </a:rPr>
              <a:t> injection</a:t>
            </a:r>
            <a:r>
              <a:rPr sz="1100" spc="-15">
                <a:latin typeface="Arial"/>
                <a:cs typeface="Arial"/>
              </a:rPr>
              <a:t> </a:t>
            </a:r>
            <a:r>
              <a:rPr sz="1100" spc="-20">
                <a:latin typeface="Arial"/>
                <a:cs typeface="Arial"/>
              </a:rPr>
              <a:t>attacks</a:t>
            </a:r>
            <a:r>
              <a:rPr sz="1100" spc="-15">
                <a:latin typeface="Arial"/>
                <a:cs typeface="Arial"/>
              </a:rPr>
              <a:t> </a:t>
            </a:r>
            <a:r>
              <a:rPr sz="1100" spc="-35">
                <a:latin typeface="Arial"/>
                <a:cs typeface="Arial"/>
              </a:rPr>
              <a:t>remain</a:t>
            </a:r>
            <a:r>
              <a:rPr sz="1100" spc="-15">
                <a:latin typeface="Arial"/>
                <a:cs typeface="Arial"/>
              </a:rPr>
              <a:t> </a:t>
            </a:r>
            <a:r>
              <a:rPr sz="1100">
                <a:latin typeface="Arial"/>
                <a:cs typeface="Arial"/>
              </a:rPr>
              <a:t>a</a:t>
            </a:r>
            <a:r>
              <a:rPr sz="1100" spc="-15">
                <a:latin typeface="Arial"/>
                <a:cs typeface="Arial"/>
              </a:rPr>
              <a:t> </a:t>
            </a:r>
            <a:r>
              <a:rPr sz="1100" spc="-30">
                <a:latin typeface="Arial"/>
                <a:cs typeface="Arial"/>
              </a:rPr>
              <a:t>significant</a:t>
            </a:r>
            <a:r>
              <a:rPr sz="1100" spc="-15">
                <a:latin typeface="Arial"/>
                <a:cs typeface="Arial"/>
              </a:rPr>
              <a:t> </a:t>
            </a:r>
            <a:r>
              <a:rPr sz="1100" spc="-40">
                <a:latin typeface="Arial"/>
                <a:cs typeface="Arial"/>
              </a:rPr>
              <a:t>cybersecurity </a:t>
            </a:r>
            <a:r>
              <a:rPr sz="1100" spc="-60">
                <a:latin typeface="Arial"/>
                <a:cs typeface="Arial"/>
              </a:rPr>
              <a:t>concern</a:t>
            </a:r>
            <a:r>
              <a:rPr sz="1100" spc="20">
                <a:latin typeface="Arial"/>
                <a:cs typeface="Arial"/>
              </a:rPr>
              <a:t> </a:t>
            </a:r>
            <a:r>
              <a:rPr sz="1100">
                <a:latin typeface="Arial"/>
                <a:cs typeface="Arial"/>
              </a:rPr>
              <a:t>for</a:t>
            </a:r>
            <a:r>
              <a:rPr sz="1100" spc="20">
                <a:latin typeface="Arial"/>
                <a:cs typeface="Arial"/>
              </a:rPr>
              <a:t> </a:t>
            </a:r>
            <a:r>
              <a:rPr sz="1100" spc="-80">
                <a:latin typeface="Arial"/>
                <a:cs typeface="Arial"/>
              </a:rPr>
              <a:t>web</a:t>
            </a:r>
            <a:r>
              <a:rPr sz="1100" spc="20">
                <a:latin typeface="Arial"/>
                <a:cs typeface="Arial"/>
              </a:rPr>
              <a:t> </a:t>
            </a:r>
            <a:r>
              <a:rPr sz="1100" spc="-10">
                <a:latin typeface="Arial"/>
                <a:cs typeface="Arial"/>
              </a:rPr>
              <a:t>applications.</a:t>
            </a:r>
            <a:endParaRPr sz="1100">
              <a:latin typeface="Arial"/>
              <a:cs typeface="Arial"/>
            </a:endParaRPr>
          </a:p>
          <a:p>
            <a:pPr marL="289560" marR="33020">
              <a:lnSpc>
                <a:spcPct val="102699"/>
              </a:lnSpc>
              <a:spcBef>
                <a:spcPts val="295"/>
              </a:spcBef>
            </a:pPr>
            <a:r>
              <a:rPr sz="1100" spc="-45">
                <a:latin typeface="Arial"/>
                <a:cs typeface="Arial"/>
              </a:rPr>
              <a:t>Conventional</a:t>
            </a:r>
            <a:r>
              <a:rPr sz="1100" spc="30">
                <a:latin typeface="Arial"/>
                <a:cs typeface="Arial"/>
              </a:rPr>
              <a:t> </a:t>
            </a:r>
            <a:r>
              <a:rPr sz="1100" spc="-60">
                <a:latin typeface="Arial"/>
                <a:cs typeface="Arial"/>
              </a:rPr>
              <a:t>rule-</a:t>
            </a:r>
            <a:r>
              <a:rPr sz="1100" spc="-65">
                <a:latin typeface="Arial"/>
                <a:cs typeface="Arial"/>
              </a:rPr>
              <a:t>based</a:t>
            </a:r>
            <a:r>
              <a:rPr sz="1100" spc="30">
                <a:latin typeface="Arial"/>
                <a:cs typeface="Arial"/>
              </a:rPr>
              <a:t> </a:t>
            </a:r>
            <a:r>
              <a:rPr lang="en-IN" sz="1100" spc="-75" err="1">
                <a:latin typeface="Arial"/>
                <a:cs typeface="Arial"/>
              </a:rPr>
              <a:t>defence</a:t>
            </a:r>
            <a:r>
              <a:rPr sz="1100" spc="30">
                <a:latin typeface="Arial"/>
                <a:cs typeface="Arial"/>
              </a:rPr>
              <a:t> </a:t>
            </a:r>
            <a:r>
              <a:rPr sz="1100" spc="-70">
                <a:latin typeface="Arial"/>
                <a:cs typeface="Arial"/>
              </a:rPr>
              <a:t>mechanisms</a:t>
            </a:r>
            <a:r>
              <a:rPr sz="1100" spc="30">
                <a:latin typeface="Arial"/>
                <a:cs typeface="Arial"/>
              </a:rPr>
              <a:t> </a:t>
            </a:r>
            <a:r>
              <a:rPr sz="1100" spc="-35">
                <a:latin typeface="Arial"/>
                <a:cs typeface="Arial"/>
              </a:rPr>
              <a:t>struggle</a:t>
            </a:r>
            <a:r>
              <a:rPr sz="1100" spc="30">
                <a:latin typeface="Arial"/>
                <a:cs typeface="Arial"/>
              </a:rPr>
              <a:t> </a:t>
            </a:r>
            <a:r>
              <a:rPr sz="1100">
                <a:latin typeface="Arial"/>
                <a:cs typeface="Arial"/>
              </a:rPr>
              <a:t>to</a:t>
            </a:r>
            <a:r>
              <a:rPr sz="1100" spc="30">
                <a:latin typeface="Arial"/>
                <a:cs typeface="Arial"/>
              </a:rPr>
              <a:t> </a:t>
            </a:r>
            <a:r>
              <a:rPr sz="1100" spc="-50">
                <a:latin typeface="Arial"/>
                <a:cs typeface="Arial"/>
              </a:rPr>
              <a:t>keep </a:t>
            </a:r>
            <a:r>
              <a:rPr sz="1100" spc="-70">
                <a:latin typeface="Arial"/>
                <a:cs typeface="Arial"/>
              </a:rPr>
              <a:t>pace</a:t>
            </a:r>
            <a:r>
              <a:rPr sz="1100">
                <a:latin typeface="Arial"/>
                <a:cs typeface="Arial"/>
              </a:rPr>
              <a:t> with</a:t>
            </a:r>
            <a:r>
              <a:rPr sz="1100" spc="5">
                <a:latin typeface="Arial"/>
                <a:cs typeface="Arial"/>
              </a:rPr>
              <a:t> </a:t>
            </a:r>
            <a:r>
              <a:rPr sz="1100" spc="-45">
                <a:latin typeface="Arial"/>
                <a:cs typeface="Arial"/>
              </a:rPr>
              <a:t>evolving</a:t>
            </a:r>
            <a:r>
              <a:rPr sz="1100" spc="5">
                <a:latin typeface="Arial"/>
                <a:cs typeface="Arial"/>
              </a:rPr>
              <a:t> </a:t>
            </a:r>
            <a:r>
              <a:rPr sz="1100">
                <a:latin typeface="Arial"/>
                <a:cs typeface="Arial"/>
              </a:rPr>
              <a:t>attack </a:t>
            </a:r>
            <a:r>
              <a:rPr sz="1100" spc="-10">
                <a:latin typeface="Arial"/>
                <a:cs typeface="Arial"/>
              </a:rPr>
              <a:t>tactics.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b="1">
                <a:latin typeface="Arial"/>
                <a:cs typeface="Arial"/>
              </a:rPr>
              <a:t>Need</a:t>
            </a:r>
            <a:r>
              <a:rPr sz="1100" b="1" spc="-5">
                <a:latin typeface="Arial"/>
                <a:cs typeface="Arial"/>
              </a:rPr>
              <a:t> </a:t>
            </a:r>
            <a:r>
              <a:rPr sz="1100" b="1">
                <a:latin typeface="Arial"/>
                <a:cs typeface="Arial"/>
              </a:rPr>
              <a:t>for </a:t>
            </a:r>
            <a:r>
              <a:rPr sz="1100" b="1" spc="-50">
                <a:latin typeface="Arial"/>
                <a:cs typeface="Arial"/>
              </a:rPr>
              <a:t>Advanced</a:t>
            </a:r>
            <a:r>
              <a:rPr sz="1100" b="1">
                <a:latin typeface="Arial"/>
                <a:cs typeface="Arial"/>
              </a:rPr>
              <a:t> </a:t>
            </a:r>
            <a:r>
              <a:rPr sz="1100" b="1" spc="-10">
                <a:latin typeface="Arial"/>
                <a:cs typeface="Arial"/>
              </a:rPr>
              <a:t>Detection</a:t>
            </a:r>
            <a:r>
              <a:rPr sz="1100" b="1" spc="-5">
                <a:latin typeface="Arial"/>
                <a:cs typeface="Arial"/>
              </a:rPr>
              <a:t> </a:t>
            </a:r>
            <a:r>
              <a:rPr sz="1100" b="1" spc="-10">
                <a:latin typeface="Arial"/>
                <a:cs typeface="Arial"/>
              </a:rPr>
              <a:t>Methods</a:t>
            </a:r>
            <a:endParaRPr sz="1100">
              <a:latin typeface="Arial"/>
              <a:cs typeface="Arial"/>
            </a:endParaRPr>
          </a:p>
          <a:p>
            <a:pPr marL="289560" marR="631190">
              <a:lnSpc>
                <a:spcPct val="102600"/>
              </a:lnSpc>
              <a:spcBef>
                <a:spcPts val="300"/>
              </a:spcBef>
            </a:pPr>
            <a:r>
              <a:rPr sz="1100" spc="-55">
                <a:latin typeface="Arial"/>
                <a:cs typeface="Arial"/>
              </a:rPr>
              <a:t>Cyber</a:t>
            </a:r>
            <a:r>
              <a:rPr sz="1100">
                <a:latin typeface="Arial"/>
                <a:cs typeface="Arial"/>
              </a:rPr>
              <a:t> </a:t>
            </a:r>
            <a:r>
              <a:rPr sz="1100" spc="-70">
                <a:latin typeface="Arial"/>
                <a:cs typeface="Arial"/>
              </a:rPr>
              <a:t>adversaries</a:t>
            </a:r>
            <a:r>
              <a:rPr sz="1100">
                <a:latin typeface="Arial"/>
                <a:cs typeface="Arial"/>
              </a:rPr>
              <a:t> </a:t>
            </a:r>
            <a:r>
              <a:rPr sz="1100" spc="-40">
                <a:latin typeface="Arial"/>
                <a:cs typeface="Arial"/>
              </a:rPr>
              <a:t>continuously</a:t>
            </a:r>
            <a:r>
              <a:rPr sz="1100" spc="5">
                <a:latin typeface="Arial"/>
                <a:cs typeface="Arial"/>
              </a:rPr>
              <a:t> </a:t>
            </a:r>
            <a:r>
              <a:rPr sz="1100" spc="-20">
                <a:latin typeface="Arial"/>
                <a:cs typeface="Arial"/>
              </a:rPr>
              <a:t>adapt</a:t>
            </a:r>
            <a:r>
              <a:rPr sz="1100">
                <a:latin typeface="Arial"/>
                <a:cs typeface="Arial"/>
              </a:rPr>
              <a:t> </a:t>
            </a:r>
            <a:r>
              <a:rPr sz="1100" spc="-45">
                <a:latin typeface="Arial"/>
                <a:cs typeface="Arial"/>
              </a:rPr>
              <a:t>and</a:t>
            </a:r>
            <a:r>
              <a:rPr sz="1100" spc="5">
                <a:latin typeface="Arial"/>
                <a:cs typeface="Arial"/>
              </a:rPr>
              <a:t> </a:t>
            </a:r>
            <a:r>
              <a:rPr sz="1100" spc="-30">
                <a:latin typeface="Arial"/>
                <a:cs typeface="Arial"/>
              </a:rPr>
              <a:t>innovate, </a:t>
            </a:r>
            <a:r>
              <a:rPr sz="1100" spc="-35">
                <a:latin typeface="Arial"/>
                <a:cs typeface="Arial"/>
              </a:rPr>
              <a:t>circumventing</a:t>
            </a:r>
            <a:r>
              <a:rPr sz="1100" spc="15">
                <a:latin typeface="Arial"/>
                <a:cs typeface="Arial"/>
              </a:rPr>
              <a:t> </a:t>
            </a:r>
            <a:r>
              <a:rPr sz="1100" spc="-10">
                <a:latin typeface="Arial"/>
                <a:cs typeface="Arial"/>
              </a:rPr>
              <a:t>traditional</a:t>
            </a:r>
            <a:r>
              <a:rPr sz="1100" spc="20">
                <a:latin typeface="Arial"/>
                <a:cs typeface="Arial"/>
              </a:rPr>
              <a:t> </a:t>
            </a:r>
            <a:r>
              <a:rPr sz="1100" spc="-40">
                <a:latin typeface="Arial"/>
                <a:cs typeface="Arial"/>
              </a:rPr>
              <a:t>security</a:t>
            </a:r>
            <a:r>
              <a:rPr sz="1100" spc="20">
                <a:latin typeface="Arial"/>
                <a:cs typeface="Arial"/>
              </a:rPr>
              <a:t> </a:t>
            </a:r>
            <a:r>
              <a:rPr sz="1100" spc="-10">
                <a:latin typeface="Arial"/>
                <a:cs typeface="Arial"/>
              </a:rPr>
              <a:t>measures.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55">
                <a:latin typeface="Arial"/>
                <a:cs typeface="Arial"/>
              </a:rPr>
              <a:t>Increasing</a:t>
            </a:r>
            <a:r>
              <a:rPr sz="1100" spc="-5">
                <a:latin typeface="Arial"/>
                <a:cs typeface="Arial"/>
              </a:rPr>
              <a:t> </a:t>
            </a:r>
            <a:r>
              <a:rPr sz="1100" spc="-25">
                <a:latin typeface="Arial"/>
                <a:cs typeface="Arial"/>
              </a:rPr>
              <a:t>interest</a:t>
            </a:r>
            <a:r>
              <a:rPr sz="1100">
                <a:latin typeface="Arial"/>
                <a:cs typeface="Arial"/>
              </a:rPr>
              <a:t> in</a:t>
            </a:r>
            <a:r>
              <a:rPr sz="1100" spc="-5">
                <a:latin typeface="Arial"/>
                <a:cs typeface="Arial"/>
              </a:rPr>
              <a:t> </a:t>
            </a:r>
            <a:r>
              <a:rPr sz="1100" spc="-40">
                <a:latin typeface="Arial"/>
                <a:cs typeface="Arial"/>
              </a:rPr>
              <a:t>exploring</a:t>
            </a:r>
            <a:r>
              <a:rPr sz="1100">
                <a:latin typeface="Arial"/>
                <a:cs typeface="Arial"/>
              </a:rPr>
              <a:t> </a:t>
            </a:r>
            <a:r>
              <a:rPr sz="1100" spc="-55">
                <a:latin typeface="Arial"/>
                <a:cs typeface="Arial"/>
              </a:rPr>
              <a:t>machine</a:t>
            </a:r>
            <a:r>
              <a:rPr sz="1100" spc="-5">
                <a:latin typeface="Arial"/>
                <a:cs typeface="Arial"/>
              </a:rPr>
              <a:t> </a:t>
            </a:r>
            <a:r>
              <a:rPr sz="1100" spc="-45">
                <a:latin typeface="Arial"/>
                <a:cs typeface="Arial"/>
              </a:rPr>
              <a:t>learning</a:t>
            </a:r>
            <a:r>
              <a:rPr sz="1100">
                <a:latin typeface="Arial"/>
                <a:cs typeface="Arial"/>
              </a:rPr>
              <a:t> </a:t>
            </a:r>
            <a:r>
              <a:rPr sz="1100" spc="-55">
                <a:latin typeface="Arial"/>
                <a:cs typeface="Arial"/>
              </a:rPr>
              <a:t>techniques</a:t>
            </a:r>
            <a:r>
              <a:rPr sz="1100" spc="-5">
                <a:latin typeface="Arial"/>
                <a:cs typeface="Arial"/>
              </a:rPr>
              <a:t> </a:t>
            </a:r>
            <a:r>
              <a:rPr sz="1100" spc="-25">
                <a:latin typeface="Arial"/>
                <a:cs typeface="Arial"/>
              </a:rPr>
              <a:t>to bolster</a:t>
            </a:r>
            <a:r>
              <a:rPr sz="1100">
                <a:latin typeface="Arial"/>
                <a:cs typeface="Arial"/>
              </a:rPr>
              <a:t> </a:t>
            </a:r>
            <a:r>
              <a:rPr sz="1100" spc="-30">
                <a:latin typeface="Arial"/>
                <a:cs typeface="Arial"/>
              </a:rPr>
              <a:t>detection</a:t>
            </a:r>
            <a:r>
              <a:rPr sz="1100">
                <a:latin typeface="Arial"/>
                <a:cs typeface="Arial"/>
              </a:rPr>
              <a:t> </a:t>
            </a:r>
            <a:r>
              <a:rPr sz="1100" spc="-10">
                <a:latin typeface="Arial"/>
                <a:cs typeface="Arial"/>
              </a:rPr>
              <a:t>capabilities.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US" sz="600" b="1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600" b="1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lang="en-US" sz="600" b="1">
                <a:solidFill>
                  <a:srgbClr val="FFFFFF"/>
                </a:solidFill>
                <a:latin typeface="Arial"/>
                <a:cs typeface="Arial"/>
              </a:rPr>
              <a:t>100</a:t>
            </a:r>
            <a:r>
              <a:rPr sz="600" b="1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35246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65"/>
              <a:t>Results(Continued)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4120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70/100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1F6E04-1DC5-7B75-90A7-25B9BE7C2BE2}"/>
              </a:ext>
            </a:extLst>
          </p:cNvPr>
          <p:cNvSpPr txBox="1"/>
          <p:nvPr/>
        </p:nvSpPr>
        <p:spPr>
          <a:xfrm>
            <a:off x="-47625" y="310026"/>
            <a:ext cx="44386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/>
              <a:t>Precision, Recall and F1-Score for class 1 Bar Graph for Different Classifiers</a:t>
            </a:r>
            <a:endParaRPr lang="en-IN" sz="9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15538F-A943-0B56-57DE-3679EBAE8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" y="555926"/>
            <a:ext cx="4081463" cy="246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21078"/>
      </p:ext>
    </p:extLst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35246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65"/>
              <a:t>Results(Continued)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4120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71/100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78C9F-4937-77B9-6017-D46CCEFF9BB8}"/>
              </a:ext>
            </a:extLst>
          </p:cNvPr>
          <p:cNvSpPr txBox="1"/>
          <p:nvPr/>
        </p:nvSpPr>
        <p:spPr>
          <a:xfrm>
            <a:off x="-61912" y="303889"/>
            <a:ext cx="32385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/>
              <a:t>Results after applying ML Algorithms on SQLI Dataset</a:t>
            </a:r>
            <a:endParaRPr lang="en-IN" sz="9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2711B0-724E-FBEB-D0E8-4CABB23CF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1" y="744009"/>
            <a:ext cx="4433888" cy="25794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9226AB-1A84-F278-0551-29B0EAD6E408}"/>
              </a:ext>
            </a:extLst>
          </p:cNvPr>
          <p:cNvSpPr txBox="1"/>
          <p:nvPr/>
        </p:nvSpPr>
        <p:spPr>
          <a:xfrm>
            <a:off x="1339452" y="549789"/>
            <a:ext cx="23360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tx2"/>
                </a:solidFill>
              </a:rPr>
              <a:t>Table: </a:t>
            </a:r>
            <a:r>
              <a:rPr lang="en-US" sz="1000"/>
              <a:t>Result table for SQLI Dataset</a:t>
            </a:r>
            <a:endParaRPr lang="en-IN" sz="1000"/>
          </a:p>
        </p:txBody>
      </p:sp>
    </p:spTree>
    <p:extLst>
      <p:ext uri="{BB962C8B-B14F-4D97-AF65-F5344CB8AC3E}">
        <p14:creationId xmlns:p14="http://schemas.microsoft.com/office/powerpoint/2010/main" val="4016225723"/>
      </p:ext>
    </p:extLst>
  </p:cSld>
  <p:clrMapOvr>
    <a:masterClrMapping/>
  </p:clrMapOvr>
  <p:transition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35246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65"/>
              <a:t>Results(Continued)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4120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72/100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67C1A-E49C-B7CD-B6CD-A065AE00B76B}"/>
              </a:ext>
            </a:extLst>
          </p:cNvPr>
          <p:cNvSpPr txBox="1"/>
          <p:nvPr/>
        </p:nvSpPr>
        <p:spPr>
          <a:xfrm>
            <a:off x="102870" y="371475"/>
            <a:ext cx="40786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SVM-RF Hybrid Model Performance Overview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Accuracy: 95.6%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Precision (Class 0):94%</a:t>
            </a:r>
          </a:p>
          <a:p>
            <a:endParaRPr lang="en-IN" sz="9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Recall (Class 0): 100%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9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F1 Score (Class 0): 92%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900"/>
          </a:p>
          <a:p>
            <a:endParaRPr lang="en-IN" sz="900"/>
          </a:p>
          <a:p>
            <a:endParaRPr lang="en-IN" sz="9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Comparison to Alternative Models:</a:t>
            </a:r>
          </a:p>
          <a:p>
            <a:endParaRPr lang="en-IN" sz="900"/>
          </a:p>
          <a:p>
            <a:endParaRPr lang="en-IN" sz="9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Conclusion: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A0CC2-2E9D-5F5C-8688-0BFA4C3AC0B3}"/>
              </a:ext>
            </a:extLst>
          </p:cNvPr>
          <p:cNvSpPr txBox="1"/>
          <p:nvPr/>
        </p:nvSpPr>
        <p:spPr>
          <a:xfrm>
            <a:off x="290014" y="2315580"/>
            <a:ext cx="3957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The SVM-RF Hybrid Model is highly effective in accurately identifying normal data points, making it a standout choice for precision-centric classification tasks.</a:t>
            </a:r>
          </a:p>
          <a:p>
            <a:endParaRPr lang="en-IN" sz="9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3BE10-3683-2F02-8E1B-67AA41D4ED82}"/>
              </a:ext>
            </a:extLst>
          </p:cNvPr>
          <p:cNvSpPr txBox="1"/>
          <p:nvPr/>
        </p:nvSpPr>
        <p:spPr>
          <a:xfrm>
            <a:off x="278972" y="1876948"/>
            <a:ext cx="398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Outperforms counterparts in accuracy, precision, recall, and F1 score for non-anomalous instances.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A5748A-6D12-A3C8-A944-E30B9A6AF130}"/>
              </a:ext>
            </a:extLst>
          </p:cNvPr>
          <p:cNvSpPr txBox="1"/>
          <p:nvPr/>
        </p:nvSpPr>
        <p:spPr>
          <a:xfrm>
            <a:off x="294162" y="1380657"/>
            <a:ext cx="401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Demonstrates a harmonious balance between precision and recall, ensuring high accuracy in classifying non-anomalous data.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D56902-B36A-E94D-27C9-35DFC92616BA}"/>
              </a:ext>
            </a:extLst>
          </p:cNvPr>
          <p:cNvSpPr txBox="1"/>
          <p:nvPr/>
        </p:nvSpPr>
        <p:spPr>
          <a:xfrm>
            <a:off x="282256" y="1064031"/>
            <a:ext cx="39814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Excels in capturing all non-anomalous instances present in the dataset.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73F004-407D-86F8-9888-CECD2A4F42BE}"/>
              </a:ext>
            </a:extLst>
          </p:cNvPr>
          <p:cNvSpPr txBox="1"/>
          <p:nvPr/>
        </p:nvSpPr>
        <p:spPr>
          <a:xfrm>
            <a:off x="294162" y="789287"/>
            <a:ext cx="44958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Indicates proficiency in correctly identifying non-anomalous instances.</a:t>
            </a:r>
          </a:p>
        </p:txBody>
      </p:sp>
    </p:spTree>
    <p:extLst>
      <p:ext uri="{BB962C8B-B14F-4D97-AF65-F5344CB8AC3E}">
        <p14:creationId xmlns:p14="http://schemas.microsoft.com/office/powerpoint/2010/main" val="3925065559"/>
      </p:ext>
    </p:extLst>
  </p:cSld>
  <p:clrMapOvr>
    <a:masterClrMapping/>
  </p:clrMapOvr>
  <p:transition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35246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65"/>
              <a:t>Results(Continued)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4120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73/100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5A143-C773-96F5-AC0B-E66EB7B65209}"/>
              </a:ext>
            </a:extLst>
          </p:cNvPr>
          <p:cNvSpPr txBox="1"/>
          <p:nvPr/>
        </p:nvSpPr>
        <p:spPr>
          <a:xfrm>
            <a:off x="-38101" y="298426"/>
            <a:ext cx="28098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/>
              <a:t>Accuracy Bar Graph for Different Classifiers</a:t>
            </a:r>
            <a:endParaRPr lang="en-IN" sz="9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B6894F-B653-371C-B66D-01C959F3F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676"/>
            <a:ext cx="4610100" cy="232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51537"/>
      </p:ext>
    </p:extLst>
  </p:cSld>
  <p:clrMapOvr>
    <a:masterClrMapping/>
  </p:clrMapOvr>
  <p:transition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35246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65"/>
              <a:t>Results(Continued)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4120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74/100</a:t>
            </a:r>
            <a:endParaRPr sz="60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9770A-4E65-1EEC-D85A-ED2645D7C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" y="545000"/>
            <a:ext cx="4352468" cy="2630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22211-9E97-DF76-AB1C-C313608B984C}"/>
              </a:ext>
            </a:extLst>
          </p:cNvPr>
          <p:cNvSpPr txBox="1"/>
          <p:nvPr/>
        </p:nvSpPr>
        <p:spPr>
          <a:xfrm>
            <a:off x="-5817" y="299100"/>
            <a:ext cx="438618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/>
              <a:t>Precision, Recall and F1-Score for class 0 Bar Graph for Different Classifiers</a:t>
            </a:r>
            <a:endParaRPr lang="en-IN" sz="900" b="1"/>
          </a:p>
        </p:txBody>
      </p:sp>
    </p:spTree>
    <p:extLst>
      <p:ext uri="{BB962C8B-B14F-4D97-AF65-F5344CB8AC3E}">
        <p14:creationId xmlns:p14="http://schemas.microsoft.com/office/powerpoint/2010/main" val="3079574224"/>
      </p:ext>
    </p:extLst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35246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65"/>
              <a:t>Results(Continued)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4120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75/100</a:t>
            </a:r>
            <a:endParaRPr sz="60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D9819-5E19-99DA-B481-EA1CDEAED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4" y="527422"/>
            <a:ext cx="4213976" cy="2546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F0F6B0-E427-0E6B-FE68-ED42B1945AB9}"/>
              </a:ext>
            </a:extLst>
          </p:cNvPr>
          <p:cNvSpPr txBox="1"/>
          <p:nvPr/>
        </p:nvSpPr>
        <p:spPr>
          <a:xfrm>
            <a:off x="-61913" y="310475"/>
            <a:ext cx="44577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/>
              <a:t>Precision, Recall and F1-Score for class 1 Bar Graph for Different Classifiers</a:t>
            </a:r>
            <a:endParaRPr lang="en-IN" sz="900" b="1"/>
          </a:p>
        </p:txBody>
      </p:sp>
    </p:spTree>
    <p:extLst>
      <p:ext uri="{BB962C8B-B14F-4D97-AF65-F5344CB8AC3E}">
        <p14:creationId xmlns:p14="http://schemas.microsoft.com/office/powerpoint/2010/main" val="651221135"/>
      </p:ext>
    </p:extLst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35246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65"/>
              <a:t>Results(Continued)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4120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76/100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BD861-72AF-965E-7DE4-463C39644B2A}"/>
              </a:ext>
            </a:extLst>
          </p:cNvPr>
          <p:cNvSpPr txBox="1"/>
          <p:nvPr/>
        </p:nvSpPr>
        <p:spPr>
          <a:xfrm>
            <a:off x="-47626" y="314292"/>
            <a:ext cx="43148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Results after applying ML Algorithms on </a:t>
            </a:r>
            <a:r>
              <a:rPr lang="en-US" sz="900" b="1" err="1">
                <a:solidFill>
                  <a:srgbClr val="000000"/>
                </a:solidFill>
                <a:latin typeface="Cambria" panose="02040503050406030204" pitchFamily="18" charset="0"/>
              </a:rPr>
              <a:t>Payload_Full_</a:t>
            </a:r>
            <a:r>
              <a:rPr lang="en-US" sz="900" b="1" i="0" u="none" strike="noStrike" baseline="0" err="1">
                <a:solidFill>
                  <a:srgbClr val="000000"/>
                </a:solidFill>
                <a:latin typeface="Cambria" panose="02040503050406030204" pitchFamily="18" charset="0"/>
              </a:rPr>
              <a:t>Dataset</a:t>
            </a:r>
            <a:r>
              <a:rPr lang="en-US" sz="900" b="1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en-IN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94C1D-47DF-1ECB-0CD1-14E2DCC6A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0" y="814360"/>
            <a:ext cx="4610100" cy="22005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CC5837-34EB-BE04-9B25-BD00EE0781BE}"/>
              </a:ext>
            </a:extLst>
          </p:cNvPr>
          <p:cNvSpPr txBox="1"/>
          <p:nvPr/>
        </p:nvSpPr>
        <p:spPr>
          <a:xfrm>
            <a:off x="970111" y="587411"/>
            <a:ext cx="27217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u="none" strike="noStrike" baseline="0">
                <a:solidFill>
                  <a:schemeClr val="tx2"/>
                </a:solidFill>
                <a:latin typeface="Cambria" panose="02040503050406030204" pitchFamily="18" charset="0"/>
              </a:rPr>
              <a:t>Table :</a:t>
            </a:r>
            <a:r>
              <a:rPr lang="en-US" sz="1000" b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Result table for </a:t>
            </a:r>
            <a:r>
              <a:rPr lang="en-US" sz="1000" b="0" u="none" strike="noStrike" baseline="0" err="1">
                <a:solidFill>
                  <a:srgbClr val="000000"/>
                </a:solidFill>
                <a:latin typeface="Cambria" panose="02040503050406030204" pitchFamily="18" charset="0"/>
              </a:rPr>
              <a:t>Payload_Full</a:t>
            </a:r>
            <a:r>
              <a:rPr lang="en-US" sz="1000" b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_ Dataset </a:t>
            </a:r>
            <a:endParaRPr lang="en-IN" sz="1000"/>
          </a:p>
        </p:txBody>
      </p:sp>
    </p:spTree>
    <p:extLst>
      <p:ext uri="{BB962C8B-B14F-4D97-AF65-F5344CB8AC3E}">
        <p14:creationId xmlns:p14="http://schemas.microsoft.com/office/powerpoint/2010/main" val="1934646868"/>
      </p:ext>
    </p:extLst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35246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65"/>
              <a:t>Results(Continued)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4120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77/100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5B7E1A-A995-854B-8C7E-0FC5A3816EBB}"/>
              </a:ext>
            </a:extLst>
          </p:cNvPr>
          <p:cNvSpPr txBox="1"/>
          <p:nvPr/>
        </p:nvSpPr>
        <p:spPr>
          <a:xfrm>
            <a:off x="-50140" y="296674"/>
            <a:ext cx="4608410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50" b="1"/>
              <a:t>SVM-RF Hybrid Model Performance Summary</a:t>
            </a:r>
          </a:p>
          <a:p>
            <a:endParaRPr lang="en-IN" sz="750"/>
          </a:p>
          <a:p>
            <a:r>
              <a:rPr lang="en-IN" sz="750" b="1"/>
              <a:t>Accuracy and Precision for Non-Anomalous Instances: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50"/>
              <a:t>Accuracy: 99.9%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50"/>
              <a:t>Precision: 100%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50"/>
              <a:t>Demonstrates robustness in distinguishing normal patterns from anomalies.</a:t>
            </a:r>
          </a:p>
          <a:p>
            <a:r>
              <a:rPr lang="en-IN" sz="750"/>
              <a:t>  </a:t>
            </a:r>
          </a:p>
          <a:p>
            <a:r>
              <a:rPr lang="en-IN" sz="750" b="1"/>
              <a:t>Recall and F1 Score for Non-Anomalous Instances: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50"/>
              <a:t>Recall: 100%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50"/>
              <a:t>F1 Score: Approaching 100%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50"/>
              <a:t>Ensures comprehensive coverage and accurate identification of normal patterns.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750"/>
          </a:p>
          <a:p>
            <a:r>
              <a:rPr lang="en-IN" sz="750" b="1"/>
              <a:t>Accuracy and Precision for Anomalous Instances: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50"/>
              <a:t>Accuracy: 99.9%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50"/>
              <a:t>Precision: 100%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50"/>
              <a:t>Shows capability in detecting outliers and abnormalities with precision.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750"/>
          </a:p>
          <a:p>
            <a:r>
              <a:rPr lang="en-IN" sz="750" b="1"/>
              <a:t>Recall and F1 Score for Anomalous Instances: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50"/>
              <a:t>Recall: 100%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50"/>
              <a:t>F1 Score: 100%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50"/>
              <a:t>Demonstrates comprehensive coverage and accurate identification of anomalies.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750"/>
          </a:p>
          <a:p>
            <a:r>
              <a:rPr lang="en-IN" sz="750" b="1"/>
              <a:t>Comparison with Other Models: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50"/>
              <a:t>Superior performance in accuracy, precision, recall, and F1 score for both anomalous and non-anomalous instances.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50"/>
              <a:t>Highlights effectiveness in accurately distinguishing between normal and anomalous patterns.</a:t>
            </a:r>
          </a:p>
        </p:txBody>
      </p:sp>
    </p:spTree>
    <p:extLst>
      <p:ext uri="{BB962C8B-B14F-4D97-AF65-F5344CB8AC3E}">
        <p14:creationId xmlns:p14="http://schemas.microsoft.com/office/powerpoint/2010/main" val="3827121617"/>
      </p:ext>
    </p:extLst>
  </p:cSld>
  <p:clrMapOvr>
    <a:masterClrMapping/>
  </p:clrMapOvr>
  <p:transition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35246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65"/>
              <a:t>Results(Continued)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4120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78/100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5C1E86-B364-66EE-5DC2-9182F8C00811}"/>
              </a:ext>
            </a:extLst>
          </p:cNvPr>
          <p:cNvSpPr txBox="1"/>
          <p:nvPr/>
        </p:nvSpPr>
        <p:spPr>
          <a:xfrm>
            <a:off x="0" y="305996"/>
            <a:ext cx="27622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i="0" u="none" strike="noStrike" baseline="0">
                <a:solidFill>
                  <a:srgbClr val="000000"/>
                </a:solidFill>
              </a:rPr>
              <a:t>Accuracy Bar Graph for Different Classifiers </a:t>
            </a:r>
            <a:endParaRPr lang="en-IN" sz="9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D1133-22E9-C42E-733B-9DF6D416B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0" y="612648"/>
            <a:ext cx="4186127" cy="252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29763"/>
      </p:ext>
    </p:extLst>
  </p:cSld>
  <p:clrMapOvr>
    <a:masterClrMapping/>
  </p:clrMapOvr>
  <p:transition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35246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65"/>
              <a:t>Results(Continued)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4120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79/100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5E9E12-A608-7803-549B-AF982BB5A2F7}"/>
              </a:ext>
            </a:extLst>
          </p:cNvPr>
          <p:cNvSpPr txBox="1"/>
          <p:nvPr/>
        </p:nvSpPr>
        <p:spPr>
          <a:xfrm>
            <a:off x="-39003" y="298426"/>
            <a:ext cx="44862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/>
              <a:t>Precision, Recall and F1-Score for class 0 Bar Graph for Different Classifiers</a:t>
            </a:r>
            <a:endParaRPr lang="en-IN" sz="9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AFC4B7-FE4A-6F14-9F24-B6FB5865C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6" y="589716"/>
            <a:ext cx="4421326" cy="267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55700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/>
              <a:t>Problem</a:t>
            </a:r>
            <a:r>
              <a:rPr spc="-35"/>
              <a:t> </a:t>
            </a:r>
            <a:r>
              <a:rPr spc="-30"/>
              <a:t>Definition(continued)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551" y="1101077"/>
            <a:ext cx="65265" cy="6526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551" y="1483182"/>
            <a:ext cx="65265" cy="6526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2551" y="2075319"/>
            <a:ext cx="65265" cy="652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2551" y="2457424"/>
            <a:ext cx="65265" cy="6526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47294" y="635519"/>
            <a:ext cx="3761740" cy="21024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381635">
              <a:lnSpc>
                <a:spcPct val="102600"/>
              </a:lnSpc>
              <a:spcBef>
                <a:spcPts val="55"/>
              </a:spcBef>
            </a:pPr>
            <a:r>
              <a:rPr sz="1100" b="1" spc="-60">
                <a:latin typeface="Arial"/>
                <a:cs typeface="Arial"/>
              </a:rPr>
              <a:t>Research</a:t>
            </a:r>
            <a:r>
              <a:rPr sz="1100" b="1" spc="-15">
                <a:latin typeface="Arial"/>
                <a:cs typeface="Arial"/>
              </a:rPr>
              <a:t> </a:t>
            </a:r>
            <a:r>
              <a:rPr sz="1100" b="1" spc="-50">
                <a:latin typeface="Arial"/>
                <a:cs typeface="Arial"/>
              </a:rPr>
              <a:t>Focus:</a:t>
            </a:r>
            <a:r>
              <a:rPr sz="1100" b="1" spc="85">
                <a:latin typeface="Arial"/>
                <a:cs typeface="Arial"/>
              </a:rPr>
              <a:t> </a:t>
            </a:r>
            <a:r>
              <a:rPr sz="1100" b="1" spc="-10">
                <a:latin typeface="Arial"/>
                <a:cs typeface="Arial"/>
              </a:rPr>
              <a:t>Machine </a:t>
            </a:r>
            <a:r>
              <a:rPr sz="1100" b="1" spc="-45">
                <a:latin typeface="Arial"/>
                <a:cs typeface="Arial"/>
              </a:rPr>
              <a:t>Learning</a:t>
            </a:r>
            <a:r>
              <a:rPr sz="1100" b="1" spc="-10">
                <a:latin typeface="Arial"/>
                <a:cs typeface="Arial"/>
              </a:rPr>
              <a:t> </a:t>
            </a:r>
            <a:r>
              <a:rPr sz="1100" b="1">
                <a:latin typeface="Arial"/>
                <a:cs typeface="Arial"/>
              </a:rPr>
              <a:t>for</a:t>
            </a:r>
            <a:r>
              <a:rPr sz="1100" b="1" spc="-10">
                <a:latin typeface="Arial"/>
                <a:cs typeface="Arial"/>
              </a:rPr>
              <a:t> </a:t>
            </a:r>
            <a:r>
              <a:rPr sz="1100" b="1">
                <a:latin typeface="Arial"/>
                <a:cs typeface="Arial"/>
              </a:rPr>
              <a:t>SQL</a:t>
            </a:r>
            <a:r>
              <a:rPr sz="1100" b="1" spc="-10">
                <a:latin typeface="Arial"/>
                <a:cs typeface="Arial"/>
              </a:rPr>
              <a:t> Injection Detection</a:t>
            </a:r>
            <a:endParaRPr sz="1100">
              <a:latin typeface="Arial"/>
              <a:cs typeface="Arial"/>
            </a:endParaRPr>
          </a:p>
          <a:p>
            <a:pPr marL="289560" marR="67945">
              <a:lnSpc>
                <a:spcPct val="102600"/>
              </a:lnSpc>
              <a:spcBef>
                <a:spcPts val="300"/>
              </a:spcBef>
            </a:pPr>
            <a:r>
              <a:rPr sz="1100" spc="-35">
                <a:latin typeface="Arial"/>
                <a:cs typeface="Arial"/>
              </a:rPr>
              <a:t>Examination</a:t>
            </a:r>
            <a:r>
              <a:rPr sz="1100" spc="5">
                <a:latin typeface="Arial"/>
                <a:cs typeface="Arial"/>
              </a:rPr>
              <a:t> </a:t>
            </a:r>
            <a:r>
              <a:rPr sz="1100">
                <a:latin typeface="Arial"/>
                <a:cs typeface="Arial"/>
              </a:rPr>
              <a:t>of</a:t>
            </a:r>
            <a:r>
              <a:rPr sz="1100" spc="10">
                <a:latin typeface="Arial"/>
                <a:cs typeface="Arial"/>
              </a:rPr>
              <a:t> </a:t>
            </a:r>
            <a:r>
              <a:rPr sz="1100" spc="-30">
                <a:latin typeface="Arial"/>
                <a:cs typeface="Arial"/>
              </a:rPr>
              <a:t>Support</a:t>
            </a:r>
            <a:r>
              <a:rPr sz="1100" spc="10">
                <a:latin typeface="Arial"/>
                <a:cs typeface="Arial"/>
              </a:rPr>
              <a:t> </a:t>
            </a:r>
            <a:r>
              <a:rPr sz="1100" spc="-30">
                <a:latin typeface="Arial"/>
                <a:cs typeface="Arial"/>
              </a:rPr>
              <a:t>Vector</a:t>
            </a:r>
            <a:r>
              <a:rPr sz="1100" spc="10">
                <a:latin typeface="Arial"/>
                <a:cs typeface="Arial"/>
              </a:rPr>
              <a:t> </a:t>
            </a:r>
            <a:r>
              <a:rPr sz="1100" spc="-55">
                <a:latin typeface="Arial"/>
                <a:cs typeface="Arial"/>
              </a:rPr>
              <a:t>Machines</a:t>
            </a:r>
            <a:r>
              <a:rPr sz="1100" spc="5">
                <a:latin typeface="Arial"/>
                <a:cs typeface="Arial"/>
              </a:rPr>
              <a:t> </a:t>
            </a:r>
            <a:r>
              <a:rPr sz="1100">
                <a:latin typeface="Arial"/>
                <a:cs typeface="Arial"/>
              </a:rPr>
              <a:t>(SVM),</a:t>
            </a:r>
            <a:r>
              <a:rPr sz="1100" spc="10">
                <a:latin typeface="Arial"/>
                <a:cs typeface="Arial"/>
              </a:rPr>
              <a:t> </a:t>
            </a:r>
            <a:r>
              <a:rPr sz="1100" spc="-45">
                <a:latin typeface="Arial"/>
                <a:cs typeface="Arial"/>
              </a:rPr>
              <a:t>Random </a:t>
            </a:r>
            <a:r>
              <a:rPr sz="1100" spc="-40">
                <a:latin typeface="Arial"/>
                <a:cs typeface="Arial"/>
              </a:rPr>
              <a:t>Forest,</a:t>
            </a:r>
            <a:r>
              <a:rPr sz="1100" spc="-20">
                <a:latin typeface="Arial"/>
                <a:cs typeface="Arial"/>
              </a:rPr>
              <a:t> </a:t>
            </a:r>
            <a:r>
              <a:rPr sz="1100" spc="-45">
                <a:latin typeface="Arial"/>
                <a:cs typeface="Arial"/>
              </a:rPr>
              <a:t>and</a:t>
            </a:r>
            <a:r>
              <a:rPr sz="1100" spc="-20">
                <a:latin typeface="Arial"/>
                <a:cs typeface="Arial"/>
              </a:rPr>
              <a:t> </a:t>
            </a:r>
            <a:r>
              <a:rPr sz="1100" spc="-25">
                <a:latin typeface="Arial"/>
                <a:cs typeface="Arial"/>
              </a:rPr>
              <a:t>hybrid</a:t>
            </a:r>
            <a:r>
              <a:rPr sz="1100" spc="-20">
                <a:latin typeface="Arial"/>
                <a:cs typeface="Arial"/>
              </a:rPr>
              <a:t> </a:t>
            </a:r>
            <a:r>
              <a:rPr sz="1100" spc="-10">
                <a:latin typeface="Arial"/>
                <a:cs typeface="Arial"/>
              </a:rPr>
              <a:t>models.</a:t>
            </a:r>
            <a:endParaRPr sz="1100">
              <a:latin typeface="Arial"/>
              <a:cs typeface="Arial"/>
            </a:endParaRPr>
          </a:p>
          <a:p>
            <a:pPr marL="289560" marR="412115">
              <a:lnSpc>
                <a:spcPct val="102600"/>
              </a:lnSpc>
              <a:spcBef>
                <a:spcPts val="300"/>
              </a:spcBef>
            </a:pPr>
            <a:r>
              <a:rPr sz="1100" spc="-35">
                <a:latin typeface="Arial"/>
                <a:cs typeface="Arial"/>
              </a:rPr>
              <a:t>Evaluation</a:t>
            </a:r>
            <a:r>
              <a:rPr sz="1100" spc="5">
                <a:latin typeface="Arial"/>
                <a:cs typeface="Arial"/>
              </a:rPr>
              <a:t> </a:t>
            </a:r>
            <a:r>
              <a:rPr sz="1100">
                <a:latin typeface="Arial"/>
                <a:cs typeface="Arial"/>
              </a:rPr>
              <a:t>of</a:t>
            </a:r>
            <a:r>
              <a:rPr sz="1100" spc="10">
                <a:latin typeface="Arial"/>
                <a:cs typeface="Arial"/>
              </a:rPr>
              <a:t> </a:t>
            </a:r>
            <a:r>
              <a:rPr sz="1100" spc="-70">
                <a:latin typeface="Arial"/>
                <a:cs typeface="Arial"/>
              </a:rPr>
              <a:t>diverse</a:t>
            </a:r>
            <a:r>
              <a:rPr sz="1100" spc="10">
                <a:latin typeface="Arial"/>
                <a:cs typeface="Arial"/>
              </a:rPr>
              <a:t> </a:t>
            </a:r>
            <a:r>
              <a:rPr sz="1100" spc="-55">
                <a:latin typeface="Arial"/>
                <a:cs typeface="Arial"/>
              </a:rPr>
              <a:t>performance</a:t>
            </a:r>
            <a:r>
              <a:rPr sz="1100" spc="10">
                <a:latin typeface="Arial"/>
                <a:cs typeface="Arial"/>
              </a:rPr>
              <a:t> </a:t>
            </a:r>
            <a:r>
              <a:rPr sz="1100" spc="-20">
                <a:latin typeface="Arial"/>
                <a:cs typeface="Arial"/>
              </a:rPr>
              <a:t>metrics:</a:t>
            </a:r>
            <a:r>
              <a:rPr sz="1100" spc="114">
                <a:latin typeface="Arial"/>
                <a:cs typeface="Arial"/>
              </a:rPr>
              <a:t> </a:t>
            </a:r>
            <a:r>
              <a:rPr sz="1100" spc="-50">
                <a:latin typeface="Arial"/>
                <a:cs typeface="Arial"/>
              </a:rPr>
              <a:t>accuracy, precision,</a:t>
            </a:r>
            <a:r>
              <a:rPr sz="1100" spc="-5">
                <a:latin typeface="Arial"/>
                <a:cs typeface="Arial"/>
              </a:rPr>
              <a:t> </a:t>
            </a:r>
            <a:r>
              <a:rPr sz="1100" spc="-25">
                <a:latin typeface="Arial"/>
                <a:cs typeface="Arial"/>
              </a:rPr>
              <a:t>recall,</a:t>
            </a:r>
            <a:r>
              <a:rPr sz="1100" spc="-5">
                <a:latin typeface="Arial"/>
                <a:cs typeface="Arial"/>
              </a:rPr>
              <a:t> </a:t>
            </a:r>
            <a:r>
              <a:rPr sz="1100" spc="-75">
                <a:latin typeface="Arial"/>
                <a:cs typeface="Arial"/>
              </a:rPr>
              <a:t>F1-</a:t>
            </a:r>
            <a:r>
              <a:rPr sz="1100" spc="-50">
                <a:latin typeface="Arial"/>
                <a:cs typeface="Arial"/>
              </a:rPr>
              <a:t>score,</a:t>
            </a:r>
            <a:r>
              <a:rPr sz="1100" spc="-5">
                <a:latin typeface="Arial"/>
                <a:cs typeface="Arial"/>
              </a:rPr>
              <a:t> </a:t>
            </a:r>
            <a:r>
              <a:rPr sz="1100" spc="-45">
                <a:latin typeface="Arial"/>
                <a:cs typeface="Arial"/>
              </a:rPr>
              <a:t>and</a:t>
            </a:r>
            <a:r>
              <a:rPr sz="1100" spc="-5">
                <a:latin typeface="Arial"/>
                <a:cs typeface="Arial"/>
              </a:rPr>
              <a:t> </a:t>
            </a:r>
            <a:r>
              <a:rPr sz="1100" spc="-20">
                <a:latin typeface="Arial"/>
                <a:cs typeface="Arial"/>
              </a:rPr>
              <a:t>AUC.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b="1">
                <a:latin typeface="Arial"/>
                <a:cs typeface="Arial"/>
              </a:rPr>
              <a:t>Key</a:t>
            </a:r>
            <a:r>
              <a:rPr sz="1100" b="1" spc="-15">
                <a:latin typeface="Arial"/>
                <a:cs typeface="Arial"/>
              </a:rPr>
              <a:t> </a:t>
            </a:r>
            <a:r>
              <a:rPr sz="1100" b="1" spc="-10">
                <a:latin typeface="Arial"/>
                <a:cs typeface="Arial"/>
              </a:rPr>
              <a:t>Challenge</a:t>
            </a:r>
            <a:endParaRPr sz="1100">
              <a:latin typeface="Arial"/>
              <a:cs typeface="Arial"/>
            </a:endParaRPr>
          </a:p>
          <a:p>
            <a:pPr marL="289560" marR="269240">
              <a:lnSpc>
                <a:spcPct val="102600"/>
              </a:lnSpc>
              <a:spcBef>
                <a:spcPts val="295"/>
              </a:spcBef>
            </a:pPr>
            <a:r>
              <a:rPr sz="1100" spc="-55">
                <a:latin typeface="Arial"/>
                <a:cs typeface="Arial"/>
              </a:rPr>
              <a:t>Addressing</a:t>
            </a:r>
            <a:r>
              <a:rPr sz="1100" spc="-10">
                <a:latin typeface="Arial"/>
                <a:cs typeface="Arial"/>
              </a:rPr>
              <a:t> </a:t>
            </a:r>
            <a:r>
              <a:rPr sz="1100">
                <a:latin typeface="Arial"/>
                <a:cs typeface="Arial"/>
              </a:rPr>
              <a:t>the</a:t>
            </a:r>
            <a:r>
              <a:rPr sz="1100" spc="-10">
                <a:latin typeface="Arial"/>
                <a:cs typeface="Arial"/>
              </a:rPr>
              <a:t> </a:t>
            </a:r>
            <a:r>
              <a:rPr sz="1100" spc="-45">
                <a:latin typeface="Arial"/>
                <a:cs typeface="Arial"/>
              </a:rPr>
              <a:t>dynamic</a:t>
            </a:r>
            <a:r>
              <a:rPr sz="1100" spc="-5">
                <a:latin typeface="Arial"/>
                <a:cs typeface="Arial"/>
              </a:rPr>
              <a:t> </a:t>
            </a:r>
            <a:r>
              <a:rPr sz="1100" spc="-25">
                <a:latin typeface="Arial"/>
                <a:cs typeface="Arial"/>
              </a:rPr>
              <a:t>nature</a:t>
            </a:r>
            <a:r>
              <a:rPr sz="1100" spc="-10">
                <a:latin typeface="Arial"/>
                <a:cs typeface="Arial"/>
              </a:rPr>
              <a:t> </a:t>
            </a:r>
            <a:r>
              <a:rPr sz="1100">
                <a:latin typeface="Arial"/>
                <a:cs typeface="Arial"/>
              </a:rPr>
              <a:t>of</a:t>
            </a:r>
            <a:r>
              <a:rPr sz="1100" spc="-5">
                <a:latin typeface="Arial"/>
                <a:cs typeface="Arial"/>
              </a:rPr>
              <a:t> </a:t>
            </a:r>
            <a:r>
              <a:rPr sz="1100" spc="-50">
                <a:latin typeface="Arial"/>
                <a:cs typeface="Arial"/>
              </a:rPr>
              <a:t>SQL</a:t>
            </a:r>
            <a:r>
              <a:rPr sz="1100" spc="-10">
                <a:latin typeface="Arial"/>
                <a:cs typeface="Arial"/>
              </a:rPr>
              <a:t> </a:t>
            </a:r>
            <a:r>
              <a:rPr sz="1100" spc="-20">
                <a:latin typeface="Arial"/>
                <a:cs typeface="Arial"/>
              </a:rPr>
              <a:t>injection</a:t>
            </a:r>
            <a:r>
              <a:rPr sz="1100" spc="-5">
                <a:latin typeface="Arial"/>
                <a:cs typeface="Arial"/>
              </a:rPr>
              <a:t> </a:t>
            </a:r>
            <a:r>
              <a:rPr sz="1100" spc="-10">
                <a:latin typeface="Arial"/>
                <a:cs typeface="Arial"/>
              </a:rPr>
              <a:t>attack vectors.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99"/>
              </a:lnSpc>
              <a:spcBef>
                <a:spcPts val="300"/>
              </a:spcBef>
            </a:pPr>
            <a:r>
              <a:rPr sz="1100" spc="-50">
                <a:latin typeface="Arial"/>
                <a:cs typeface="Arial"/>
              </a:rPr>
              <a:t>Developing</a:t>
            </a:r>
            <a:r>
              <a:rPr sz="1100" spc="5">
                <a:latin typeface="Arial"/>
                <a:cs typeface="Arial"/>
              </a:rPr>
              <a:t> </a:t>
            </a:r>
            <a:r>
              <a:rPr sz="1100" spc="-20">
                <a:latin typeface="Arial"/>
                <a:cs typeface="Arial"/>
              </a:rPr>
              <a:t>robust</a:t>
            </a:r>
            <a:r>
              <a:rPr sz="1100" spc="5">
                <a:latin typeface="Arial"/>
                <a:cs typeface="Arial"/>
              </a:rPr>
              <a:t> </a:t>
            </a:r>
            <a:r>
              <a:rPr sz="1100" spc="-30">
                <a:latin typeface="Arial"/>
                <a:cs typeface="Arial"/>
              </a:rPr>
              <a:t>detection</a:t>
            </a:r>
            <a:r>
              <a:rPr sz="1100" spc="5">
                <a:latin typeface="Arial"/>
                <a:cs typeface="Arial"/>
              </a:rPr>
              <a:t> </a:t>
            </a:r>
            <a:r>
              <a:rPr sz="1100" spc="-80">
                <a:latin typeface="Arial"/>
                <a:cs typeface="Arial"/>
              </a:rPr>
              <a:t>systems</a:t>
            </a:r>
            <a:r>
              <a:rPr sz="1100" spc="5">
                <a:latin typeface="Arial"/>
                <a:cs typeface="Arial"/>
              </a:rPr>
              <a:t> </a:t>
            </a:r>
            <a:r>
              <a:rPr sz="1100" spc="-60">
                <a:latin typeface="Arial"/>
                <a:cs typeface="Arial"/>
              </a:rPr>
              <a:t>capable</a:t>
            </a:r>
            <a:r>
              <a:rPr sz="1100" spc="5">
                <a:latin typeface="Arial"/>
                <a:cs typeface="Arial"/>
              </a:rPr>
              <a:t> </a:t>
            </a:r>
            <a:r>
              <a:rPr sz="1100">
                <a:latin typeface="Arial"/>
                <a:cs typeface="Arial"/>
              </a:rPr>
              <a:t>of</a:t>
            </a:r>
            <a:r>
              <a:rPr sz="1100" spc="5">
                <a:latin typeface="Arial"/>
                <a:cs typeface="Arial"/>
              </a:rPr>
              <a:t> </a:t>
            </a:r>
            <a:r>
              <a:rPr sz="1100" spc="-30">
                <a:latin typeface="Arial"/>
                <a:cs typeface="Arial"/>
              </a:rPr>
              <a:t>adapting</a:t>
            </a:r>
            <a:r>
              <a:rPr sz="1100" spc="5">
                <a:latin typeface="Arial"/>
                <a:cs typeface="Arial"/>
              </a:rPr>
              <a:t> </a:t>
            </a:r>
            <a:r>
              <a:rPr sz="1100" spc="-25">
                <a:latin typeface="Arial"/>
                <a:cs typeface="Arial"/>
              </a:rPr>
              <a:t>to </a:t>
            </a:r>
            <a:r>
              <a:rPr sz="1100" spc="-55">
                <a:latin typeface="Arial"/>
                <a:cs typeface="Arial"/>
              </a:rPr>
              <a:t>emerging</a:t>
            </a:r>
            <a:r>
              <a:rPr sz="1100" spc="-10">
                <a:latin typeface="Arial"/>
                <a:cs typeface="Arial"/>
              </a:rPr>
              <a:t> threats.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8/100</a:t>
            </a:r>
            <a:endParaRPr lang="en-IN"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35246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65"/>
              <a:t>Results(Continued)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4120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80/100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847581-27E9-E8E3-26A2-D5E22906A3A7}"/>
              </a:ext>
            </a:extLst>
          </p:cNvPr>
          <p:cNvSpPr txBox="1"/>
          <p:nvPr/>
        </p:nvSpPr>
        <p:spPr>
          <a:xfrm>
            <a:off x="0" y="326973"/>
            <a:ext cx="43862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Precision, Recall and F1-Score for class 1 Bar Graph for Different Classifiers </a:t>
            </a:r>
            <a:endParaRPr lang="en-IN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F66FA4-4E9F-DE2D-747C-205E4CA9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0" y="643734"/>
            <a:ext cx="4120846" cy="249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02967"/>
      </p:ext>
    </p:extLst>
  </p:cSld>
  <p:clrMapOvr>
    <a:masterClrMapping/>
  </p:clrMapOvr>
  <p:transition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35246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65"/>
              <a:t>Results(Continued)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4120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81/100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191BD-8EC1-19CB-0C64-E9C69178D25F}"/>
              </a:ext>
            </a:extLst>
          </p:cNvPr>
          <p:cNvSpPr txBox="1"/>
          <p:nvPr/>
        </p:nvSpPr>
        <p:spPr>
          <a:xfrm>
            <a:off x="-9525" y="326973"/>
            <a:ext cx="36576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Results after applying ML Algorithms on </a:t>
            </a:r>
            <a:r>
              <a:rPr lang="en-US" sz="900" b="1" i="0" u="none" strike="noStrike" baseline="0" err="1">
                <a:solidFill>
                  <a:srgbClr val="000000"/>
                </a:solidFill>
                <a:latin typeface="Cambria" panose="02040503050406030204" pitchFamily="18" charset="0"/>
              </a:rPr>
              <a:t>Clean_SQL_Dataset</a:t>
            </a:r>
            <a:r>
              <a:rPr lang="en-US" sz="900" b="1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en-IN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602F33-CF17-F63F-2953-A21BE239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200"/>
            <a:ext cx="4610100" cy="580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8BA826-0941-D7D6-4ED1-3FD40E4EE62D}"/>
              </a:ext>
            </a:extLst>
          </p:cNvPr>
          <p:cNvSpPr txBox="1"/>
          <p:nvPr/>
        </p:nvSpPr>
        <p:spPr>
          <a:xfrm>
            <a:off x="1069179" y="1143820"/>
            <a:ext cx="323611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solidFill>
                  <a:schemeClr val="tx2"/>
                </a:solidFill>
              </a:rPr>
              <a:t>Table: </a:t>
            </a:r>
            <a:r>
              <a:rPr lang="en-US" sz="900"/>
              <a:t>Result table for Clean_SQL_Dataset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009434826"/>
      </p:ext>
    </p:extLst>
  </p:cSld>
  <p:clrMapOvr>
    <a:masterClrMapping/>
  </p:clrMapOvr>
  <p:transition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35246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65"/>
              <a:t>Results(Continued)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4120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82/100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56BCF7-417E-596A-1CF0-E1B413CA003E}"/>
              </a:ext>
            </a:extLst>
          </p:cNvPr>
          <p:cNvSpPr txBox="1"/>
          <p:nvPr/>
        </p:nvSpPr>
        <p:spPr>
          <a:xfrm>
            <a:off x="-32012" y="316711"/>
            <a:ext cx="467201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/>
              <a:t>Performance Superiority of SVM-RF Hybrid Model</a:t>
            </a:r>
          </a:p>
          <a:p>
            <a:endParaRPr lang="en-US" sz="800"/>
          </a:p>
          <a:p>
            <a:r>
              <a:rPr lang="en-US" sz="800" b="1"/>
              <a:t>Accuracy: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SVM-RF Hybrid Model: 97.1%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Random Forest Classifier: 91.8%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Support Vector Classifier (SVC): 91.8%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Demonstrates higher overall correctness in predictions compared to other models.</a:t>
            </a:r>
          </a:p>
          <a:p>
            <a:endParaRPr lang="en-US" sz="800"/>
          </a:p>
          <a:p>
            <a:r>
              <a:rPr lang="en-US" sz="800" b="1"/>
              <a:t>Precision and Recall Balance: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SVM-RF Hybrid Model achieves superior precision and recall rates for both classes (0 and 1).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Precision: 95% for class 0, 99% for class 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Recall: 99% for class 0, 95% for class 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Ensures lower rates of false positives and false negatives compared to other models.</a:t>
            </a:r>
          </a:p>
          <a:p>
            <a:endParaRPr lang="en-US" sz="800"/>
          </a:p>
          <a:p>
            <a:r>
              <a:rPr lang="en-US" sz="800" b="1"/>
              <a:t>Optimal F1-score: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F1-score of 97% for class 0 and 97% for class 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Achieves better harmonic mean between precision and recall.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Signifies balanced performance in identifying both positive and negative instances.</a:t>
            </a:r>
          </a:p>
          <a:p>
            <a:endParaRPr lang="en-US" sz="800"/>
          </a:p>
          <a:p>
            <a:r>
              <a:rPr lang="en-US" sz="800"/>
              <a:t>Co</a:t>
            </a:r>
            <a:r>
              <a:rPr lang="en-US" sz="800" b="1"/>
              <a:t>nclusion: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SVM-RF Hybrid Model emerges as the preferred choice due to its superior accuracy, precision, recall, and F1-score.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Effectively classifies instances across both classes compared to SVC and Random Forest Classifier.</a:t>
            </a:r>
            <a:endParaRPr lang="en-IN" sz="800"/>
          </a:p>
          <a:p>
            <a:endParaRPr lang="en-IN" sz="800"/>
          </a:p>
        </p:txBody>
      </p:sp>
    </p:spTree>
    <p:extLst>
      <p:ext uri="{BB962C8B-B14F-4D97-AF65-F5344CB8AC3E}">
        <p14:creationId xmlns:p14="http://schemas.microsoft.com/office/powerpoint/2010/main" val="2348181504"/>
      </p:ext>
    </p:extLst>
  </p:cSld>
  <p:clrMapOvr>
    <a:masterClrMapping/>
  </p:clrMapOvr>
  <p:transition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35246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65"/>
              <a:t>Results(Continued)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4120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83/100</a:t>
            </a:r>
            <a:endParaRPr sz="60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62982-F10D-F426-05B7-7A8D4A1D0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659"/>
            <a:ext cx="4312232" cy="2605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695B4A-9634-36E1-4841-8C67EE17573C}"/>
              </a:ext>
            </a:extLst>
          </p:cNvPr>
          <p:cNvSpPr txBox="1"/>
          <p:nvPr/>
        </p:nvSpPr>
        <p:spPr>
          <a:xfrm>
            <a:off x="0" y="339476"/>
            <a:ext cx="29968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Accuracy Bar Graph for Different Classifiers 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3689511137"/>
      </p:ext>
    </p:extLst>
  </p:cSld>
  <p:clrMapOvr>
    <a:masterClrMapping/>
  </p:clrMapOvr>
  <p:transition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35246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65"/>
              <a:t>Results(Continued)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4120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84/100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61B94-072B-5D69-0813-56FEFF5BB31D}"/>
              </a:ext>
            </a:extLst>
          </p:cNvPr>
          <p:cNvSpPr txBox="1"/>
          <p:nvPr/>
        </p:nvSpPr>
        <p:spPr>
          <a:xfrm>
            <a:off x="-48528" y="320805"/>
            <a:ext cx="4505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/>
              <a:t>Precision </a:t>
            </a:r>
            <a:r>
              <a:rPr lang="en-US" sz="900" b="1" err="1"/>
              <a:t>Precision</a:t>
            </a:r>
            <a:r>
              <a:rPr lang="en-US" sz="900" b="1"/>
              <a:t>, Recall and F1-Score for class 0 Bar Graph for Different Classifiers</a:t>
            </a:r>
            <a:endParaRPr lang="en-IN" sz="9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FECF6-24B3-B732-50C8-C657AEB90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752423"/>
            <a:ext cx="4162425" cy="251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75532"/>
      </p:ext>
    </p:extLst>
  </p:cSld>
  <p:clrMapOvr>
    <a:masterClrMapping/>
  </p:clrMapOvr>
  <p:transition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35246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65"/>
              <a:t>Results(Continued)</a:t>
            </a:r>
            <a:endParaRPr spc="-65"/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4120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85/100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E6B4E-ED61-5B84-7966-3105570CA458}"/>
              </a:ext>
            </a:extLst>
          </p:cNvPr>
          <p:cNvSpPr txBox="1"/>
          <p:nvPr/>
        </p:nvSpPr>
        <p:spPr>
          <a:xfrm>
            <a:off x="42863" y="352048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/>
              <a:t>Precision, Recall and F1-Score for class 1 Bar Graph for Different Classifiers</a:t>
            </a:r>
            <a:endParaRPr lang="en-IN" sz="9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01BA4-5078-7CA4-31BC-52AA347AA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0" y="721380"/>
            <a:ext cx="4157663" cy="251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72384"/>
      </p:ext>
    </p:extLst>
  </p:cSld>
  <p:clrMapOvr>
    <a:masterClrMapping/>
  </p:clrMapOvr>
  <p:transition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30"/>
              <a:t>SQL Injection Prevention</a:t>
            </a:r>
            <a:endParaRPr spc="-30"/>
          </a:p>
        </p:txBody>
      </p:sp>
      <p:grpSp>
        <p:nvGrpSpPr>
          <p:cNvPr id="13" name="object 13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4" name="object 14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86/100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8A518F-29B3-0265-0248-AD0E0A97C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" y="588615"/>
            <a:ext cx="4610100" cy="203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39667"/>
      </p:ext>
    </p:extLst>
  </p:cSld>
  <p:clrMapOvr>
    <a:masterClrMapping/>
  </p:clrMapOvr>
  <p:transition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30"/>
              <a:t>SQL Injection Prevention</a:t>
            </a:r>
            <a:endParaRPr spc="-30"/>
          </a:p>
        </p:txBody>
      </p:sp>
      <p:grpSp>
        <p:nvGrpSpPr>
          <p:cNvPr id="13" name="object 13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4" name="object 14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87/100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B62A4-0649-6C09-0353-EF0B330C6D5B}"/>
              </a:ext>
            </a:extLst>
          </p:cNvPr>
          <p:cNvSpPr txBox="1"/>
          <p:nvPr/>
        </p:nvSpPr>
        <p:spPr>
          <a:xfrm>
            <a:off x="95300" y="873985"/>
            <a:ext cx="15597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>
                <a:latin typeface="Calibri"/>
                <a:cs typeface="Calibri"/>
              </a:rPr>
              <a:t>Code</a:t>
            </a:r>
            <a:r>
              <a:rPr lang="en-IN" sz="1100" spc="-75">
                <a:latin typeface="Calibri"/>
                <a:cs typeface="Calibri"/>
              </a:rPr>
              <a:t> </a:t>
            </a:r>
            <a:r>
              <a:rPr lang="en-IN" sz="1100">
                <a:latin typeface="Calibri"/>
                <a:cs typeface="Calibri"/>
              </a:rPr>
              <a:t>vulnerable</a:t>
            </a:r>
            <a:r>
              <a:rPr lang="en-IN" sz="1100" spc="-60">
                <a:latin typeface="Calibri"/>
                <a:cs typeface="Calibri"/>
              </a:rPr>
              <a:t> </a:t>
            </a:r>
            <a:r>
              <a:rPr lang="en-IN" sz="1100">
                <a:latin typeface="Calibri"/>
                <a:cs typeface="Calibri"/>
              </a:rPr>
              <a:t>to</a:t>
            </a:r>
            <a:r>
              <a:rPr lang="en-IN" sz="1100" spc="-55">
                <a:latin typeface="Calibri"/>
                <a:cs typeface="Calibri"/>
              </a:rPr>
              <a:t> </a:t>
            </a:r>
            <a:r>
              <a:rPr lang="en-IN" sz="1100" spc="-10">
                <a:latin typeface="Calibri"/>
                <a:cs typeface="Calibri"/>
              </a:rPr>
              <a:t>SQLi:</a:t>
            </a:r>
            <a:endParaRPr lang="en-IN" sz="1100">
              <a:latin typeface="Calibri"/>
              <a:cs typeface="Calibri"/>
            </a:endParaRPr>
          </a:p>
          <a:p>
            <a:endParaRPr lang="en-IN" sz="11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C8F6BBE-520E-0D3A-7433-93BE4F629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2" y="1219357"/>
            <a:ext cx="4245472" cy="10220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C59697-A0A6-3B49-D042-20EC6A564329}"/>
              </a:ext>
            </a:extLst>
          </p:cNvPr>
          <p:cNvSpPr txBox="1"/>
          <p:nvPr/>
        </p:nvSpPr>
        <p:spPr>
          <a:xfrm>
            <a:off x="95300" y="421275"/>
            <a:ext cx="2874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Option 1 – Use of Prepared Statements</a:t>
            </a:r>
            <a:endParaRPr lang="en-IN" sz="1200"/>
          </a:p>
        </p:txBody>
      </p:sp>
    </p:spTree>
    <p:extLst>
      <p:ext uri="{BB962C8B-B14F-4D97-AF65-F5344CB8AC3E}">
        <p14:creationId xmlns:p14="http://schemas.microsoft.com/office/powerpoint/2010/main" val="3591019402"/>
      </p:ext>
    </p:extLst>
  </p:cSld>
  <p:clrMapOvr>
    <a:masterClrMapping/>
  </p:clrMapOvr>
  <p:transition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30"/>
              <a:t>SQL Injection Prevention</a:t>
            </a:r>
            <a:endParaRPr spc="-30"/>
          </a:p>
        </p:txBody>
      </p:sp>
      <p:grpSp>
        <p:nvGrpSpPr>
          <p:cNvPr id="13" name="object 13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4" name="object 14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88/100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18078-1017-4884-B6D7-7CA314F1411F}"/>
              </a:ext>
            </a:extLst>
          </p:cNvPr>
          <p:cNvSpPr txBox="1"/>
          <p:nvPr/>
        </p:nvSpPr>
        <p:spPr>
          <a:xfrm>
            <a:off x="232390" y="879036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1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D38A3-AB94-5D9D-1FEF-8CC38228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2" y="879036"/>
            <a:ext cx="4453648" cy="944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E02217-B3A4-86AF-0ECE-33D7FBB818EC}"/>
              </a:ext>
            </a:extLst>
          </p:cNvPr>
          <p:cNvSpPr txBox="1"/>
          <p:nvPr/>
        </p:nvSpPr>
        <p:spPr>
          <a:xfrm>
            <a:off x="0" y="417646"/>
            <a:ext cx="3318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Option 1 – Use of Prepared Statements</a:t>
            </a:r>
            <a:endParaRPr lang="en-IN" sz="12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1D1E76-3F93-45A3-8DA2-8C2B13CC9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90" y="1861345"/>
            <a:ext cx="4137533" cy="96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56959"/>
      </p:ext>
    </p:extLst>
  </p:cSld>
  <p:clrMapOvr>
    <a:masterClrMapping/>
  </p:clrMapOvr>
  <p:transition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30"/>
              <a:t>SQL Injection Prevention</a:t>
            </a:r>
            <a:endParaRPr spc="-30"/>
          </a:p>
        </p:txBody>
      </p:sp>
      <p:grpSp>
        <p:nvGrpSpPr>
          <p:cNvPr id="13" name="object 13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4" name="object 14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89/100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BC7F-9E0C-B11C-9BAB-198A10A6C574}"/>
              </a:ext>
            </a:extLst>
          </p:cNvPr>
          <p:cNvSpPr txBox="1"/>
          <p:nvPr/>
        </p:nvSpPr>
        <p:spPr>
          <a:xfrm>
            <a:off x="95300" y="383947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/>
              <a:t>Partial Options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26C15-021B-F506-3D1F-7138A29E1697}"/>
              </a:ext>
            </a:extLst>
          </p:cNvPr>
          <p:cNvSpPr txBox="1"/>
          <p:nvPr/>
        </p:nvSpPr>
        <p:spPr>
          <a:xfrm>
            <a:off x="235317" y="714690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1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5E57C5-1101-5A75-2E03-CDAD88E98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7" y="783515"/>
            <a:ext cx="4391203" cy="173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1375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/>
              <a:t>Objectives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7" name="object 17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9/100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273D01-3608-00FB-4E4F-E835771BCDB9}"/>
              </a:ext>
            </a:extLst>
          </p:cNvPr>
          <p:cNvSpPr txBox="1"/>
          <p:nvPr/>
        </p:nvSpPr>
        <p:spPr>
          <a:xfrm>
            <a:off x="238126" y="389007"/>
            <a:ext cx="3857624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/>
              <a:t>Objective 1:Exploiting SQLI Vulnerability</a:t>
            </a:r>
          </a:p>
          <a:p>
            <a:endParaRPr lang="en-IN" sz="9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Mimic a SQL injection attack.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Gain unauthorized access to a web application’s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Highlight security threats.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Showcase ease of SQL injection attacks.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Emphasize negative effects.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Illustrate practical ramifications.</a:t>
            </a:r>
          </a:p>
          <a:p>
            <a:endParaRPr lang="en-IN" sz="900"/>
          </a:p>
          <a:p>
            <a:r>
              <a:rPr lang="en-IN" sz="900" b="1"/>
              <a:t>Objective 2: SVM Model for SQL Injection Detection</a:t>
            </a:r>
          </a:p>
          <a:p>
            <a:endParaRPr lang="en-IN" sz="9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Conduct literature review on SVM-based intrusion detection for SQL injection.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Preprocess suitable datasets for SVM model training.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Design robust SVM architecture and optimize hyperparameters. Train SVM model using cross-validation.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Evaluate performance using metrics like Accuracy, Precision, Recall, F1 score.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Fine-tune SVM model based on evaluation results.</a:t>
            </a:r>
          </a:p>
        </p:txBody>
      </p:sp>
    </p:spTree>
  </p:cSld>
  <p:clrMapOvr>
    <a:masterClrMapping/>
  </p:clrMapOvr>
  <p:transition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30"/>
              <a:t>SQL Injection Prevention</a:t>
            </a:r>
            <a:endParaRPr spc="-30"/>
          </a:p>
        </p:txBody>
      </p:sp>
      <p:grpSp>
        <p:nvGrpSpPr>
          <p:cNvPr id="13" name="object 13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4" name="object 14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121736" y="3344944"/>
            <a:ext cx="2876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90/100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6A5170-26F0-CA6A-94DD-3DA2AA964AE4}"/>
              </a:ext>
            </a:extLst>
          </p:cNvPr>
          <p:cNvSpPr txBox="1"/>
          <p:nvPr/>
        </p:nvSpPr>
        <p:spPr>
          <a:xfrm>
            <a:off x="95300" y="388998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/>
              <a:t>Additional Defenses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1B0DF4-EDCF-3560-93BD-791F903BF49E}"/>
              </a:ext>
            </a:extLst>
          </p:cNvPr>
          <p:cNvSpPr txBox="1"/>
          <p:nvPr/>
        </p:nvSpPr>
        <p:spPr>
          <a:xfrm>
            <a:off x="235317" y="855597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1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A5F8D0-6447-F186-CEB2-256EE5CC41ED}"/>
              </a:ext>
            </a:extLst>
          </p:cNvPr>
          <p:cNvSpPr txBox="1"/>
          <p:nvPr/>
        </p:nvSpPr>
        <p:spPr>
          <a:xfrm>
            <a:off x="183057" y="665997"/>
            <a:ext cx="29386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Least Privilege</a:t>
            </a:r>
          </a:p>
          <a:p>
            <a:r>
              <a:rPr lang="en-US" sz="1100" b="1"/>
              <a:t>     </a:t>
            </a:r>
          </a:p>
          <a:p>
            <a:pPr marL="171450" lvl="8" indent="-171450" algn="l">
              <a:buFont typeface="Arial" panose="020B0604020202020204" pitchFamily="34" charset="0"/>
              <a:buChar char="•"/>
            </a:pPr>
            <a:r>
              <a:rPr lang="en-US" sz="1100"/>
              <a:t>The application should use the lowest possible level of privileges when accessing the database</a:t>
            </a:r>
          </a:p>
          <a:p>
            <a:pPr marL="171450" lvl="8" indent="-171450" algn="l">
              <a:buFont typeface="Arial" panose="020B0604020202020204" pitchFamily="34" charset="0"/>
              <a:buChar char="•"/>
            </a:pPr>
            <a:r>
              <a:rPr lang="en-US" sz="1100"/>
              <a:t>Any unnecessary default functionality in the database should be removed or disabled</a:t>
            </a:r>
          </a:p>
          <a:p>
            <a:pPr marL="171450" lvl="8" indent="-171450" algn="l">
              <a:buFont typeface="Arial" panose="020B0604020202020204" pitchFamily="34" charset="0"/>
              <a:buChar char="•"/>
            </a:pPr>
            <a:r>
              <a:rPr lang="en-US" sz="1100"/>
              <a:t>Ensure CIS benchmark for the database in use is applied</a:t>
            </a:r>
          </a:p>
          <a:p>
            <a:pPr marL="171450" lvl="8" indent="-171450" algn="l">
              <a:buFont typeface="Arial" panose="020B0604020202020204" pitchFamily="34" charset="0"/>
              <a:buChar char="•"/>
            </a:pPr>
            <a:r>
              <a:rPr lang="en-US" sz="1100"/>
              <a:t>All vendor-issued security patches should be applied in a timely fashion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5F3DB9-5E9E-C8CA-DDC3-FFA2A7EDF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872" y="653297"/>
            <a:ext cx="1258928" cy="202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30732"/>
      </p:ext>
    </p:extLst>
  </p:cSld>
  <p:clrMapOvr>
    <a:masterClrMapping/>
  </p:clrMapOvr>
  <p:transition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125603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5"/>
              <a:t>Conclusion</a:t>
            </a:r>
            <a:endParaRPr spc="-25"/>
          </a:p>
        </p:txBody>
      </p:sp>
      <p:grpSp>
        <p:nvGrpSpPr>
          <p:cNvPr id="8" name="object 8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121736" y="3344944"/>
            <a:ext cx="321552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91/100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12905-F9DA-248C-705B-E46AF5D04E21}"/>
              </a:ext>
            </a:extLst>
          </p:cNvPr>
          <p:cNvSpPr txBox="1"/>
          <p:nvPr/>
        </p:nvSpPr>
        <p:spPr>
          <a:xfrm>
            <a:off x="284847" y="344123"/>
            <a:ext cx="3838575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/>
              <a:t>Enhance SQL injection (SQLi) detection using machine learning models (SVM, Random Forest, Hybrid)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/>
              <a:t>Comparative efficacy of SVM, Random Forest, and Hybrid models for SQLi detection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/>
              <a:t>Preprocessing phase: rigorous cleansing and transformation of datasets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/>
              <a:t>Employed mean/median imputation, data cleaning, and feature engineering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/>
              <a:t>Hyperparameter tuning: optimized SVM, Random Forest, and Hybrid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/>
              <a:t>Model evaluation: used metrics such as accuracy, precision, recall, and F1-score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/>
              <a:t>Conducted statistical significance testing and feature importance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/>
              <a:t>SVM, Random Forest, and Hybrid models showed promising performance</a:t>
            </a:r>
          </a:p>
          <a:p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3023730323"/>
      </p:ext>
    </p:extLst>
  </p:cSld>
  <p:clrMapOvr>
    <a:masterClrMapping/>
  </p:clrMapOvr>
  <p:transition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1" y="-2580"/>
            <a:ext cx="1721663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5"/>
              <a:t>Conclusion(continued)</a:t>
            </a:r>
            <a:endParaRPr spc="-25"/>
          </a:p>
        </p:txBody>
      </p:sp>
      <p:grpSp>
        <p:nvGrpSpPr>
          <p:cNvPr id="8" name="object 8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121736" y="3344944"/>
            <a:ext cx="46918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chemeClr val="bg1"/>
                </a:solidFill>
                <a:latin typeface="Arial"/>
                <a:cs typeface="Arial"/>
              </a:rPr>
              <a:t>92/100</a:t>
            </a:r>
            <a:endParaRPr lang="en-IN" sz="6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12905-F9DA-248C-705B-E46AF5D04E21}"/>
              </a:ext>
            </a:extLst>
          </p:cNvPr>
          <p:cNvSpPr txBox="1"/>
          <p:nvPr/>
        </p:nvSpPr>
        <p:spPr>
          <a:xfrm>
            <a:off x="284847" y="344123"/>
            <a:ext cx="383857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/>
              <a:t>The SVM-RF Hybrid model emerged as the most effective, demonstrating superior efficacy and resilience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/>
              <a:t>Robust SQLi detection methodologies are crucial for cybersecurity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/>
              <a:t>Advanced ML models significantly enhance the resilience of digital ecosystems against cyber threats and SQLi attacks</a:t>
            </a:r>
          </a:p>
        </p:txBody>
      </p:sp>
    </p:spTree>
    <p:extLst>
      <p:ext uri="{BB962C8B-B14F-4D97-AF65-F5344CB8AC3E}">
        <p14:creationId xmlns:p14="http://schemas.microsoft.com/office/powerpoint/2010/main" val="2204942792"/>
      </p:ext>
    </p:extLst>
  </p:cSld>
  <p:clrMapOvr>
    <a:masterClrMapping/>
  </p:clrMapOvr>
  <p:transition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30"/>
              <a:t>Future Scope</a:t>
            </a:r>
            <a:endParaRPr spc="-30"/>
          </a:p>
        </p:txBody>
      </p:sp>
      <p:sp>
        <p:nvSpPr>
          <p:cNvPr id="8" name="object 8"/>
          <p:cNvSpPr txBox="1"/>
          <p:nvPr/>
        </p:nvSpPr>
        <p:spPr>
          <a:xfrm>
            <a:off x="347294" y="507718"/>
            <a:ext cx="3791585" cy="22506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endParaRPr sz="11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0" name="object 10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121736" y="3344944"/>
            <a:ext cx="40727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93/100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C9F1D-921D-E8AC-42E8-E2F90BBFC8B7}"/>
              </a:ext>
            </a:extLst>
          </p:cNvPr>
          <p:cNvSpPr txBox="1"/>
          <p:nvPr/>
        </p:nvSpPr>
        <p:spPr>
          <a:xfrm>
            <a:off x="154762" y="507718"/>
            <a:ext cx="39841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Future research should refine and optimize existing models and explore new machine learning algorithms.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Innovative feature engineering techniques are needed to enhance detection accuracy and efficiency.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Collaboration with industry stakeholders and cybersecurity experts is crucial for real-world validation and implementation.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Continuous vigilance and adaptation to emerging threats are essential for maintaining cybersecurity resilience.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This study provides a foundational basis for advancing SQLi detection methodologies and strengthening cybersecurity defenses against cyber threats.</a:t>
            </a:r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957680462"/>
      </p:ext>
    </p:extLst>
  </p:cSld>
  <p:clrMapOvr>
    <a:masterClrMapping/>
  </p:clrMapOvr>
  <p:transition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4686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/>
              <a:t>Scope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154762" y="367014"/>
            <a:ext cx="3915511" cy="306769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lang="en-US" sz="1000" spc="-35"/>
              <a:t>Security</a:t>
            </a:r>
            <a:r>
              <a:rPr lang="en-US" sz="1000"/>
              <a:t> </a:t>
            </a:r>
            <a:r>
              <a:rPr lang="en-US" sz="1000" spc="-50"/>
              <a:t>Analysts</a:t>
            </a:r>
            <a:r>
              <a:rPr lang="en-US" sz="1000" spc="10"/>
              <a:t> </a:t>
            </a:r>
            <a:r>
              <a:rPr lang="en-US" sz="1000" spc="-20"/>
              <a:t>and</a:t>
            </a:r>
            <a:r>
              <a:rPr lang="en-US" sz="1000" spc="5"/>
              <a:t> </a:t>
            </a:r>
            <a:r>
              <a:rPr lang="en-US" sz="1000" spc="-10"/>
              <a:t>Researchers</a:t>
            </a:r>
          </a:p>
          <a:p>
            <a:pPr marL="289560" marR="48895">
              <a:lnSpc>
                <a:spcPct val="102600"/>
              </a:lnSpc>
              <a:spcBef>
                <a:spcPts val="300"/>
              </a:spcBef>
            </a:pPr>
            <a:r>
              <a:rPr lang="en-US" sz="1000" b="0" spc="-50">
                <a:latin typeface="Arial"/>
                <a:cs typeface="Arial"/>
              </a:rPr>
              <a:t>Gain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 spc="-70">
                <a:latin typeface="Arial"/>
                <a:cs typeface="Arial"/>
              </a:rPr>
              <a:t>comprehensive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 spc="-35">
                <a:latin typeface="Arial"/>
                <a:cs typeface="Arial"/>
              </a:rPr>
              <a:t>insights</a:t>
            </a:r>
            <a:r>
              <a:rPr lang="en-US" sz="1000" b="0" spc="15">
                <a:latin typeface="Arial"/>
                <a:cs typeface="Arial"/>
              </a:rPr>
              <a:t> </a:t>
            </a:r>
            <a:r>
              <a:rPr lang="en-US" sz="1000" b="0">
                <a:latin typeface="Arial"/>
                <a:cs typeface="Arial"/>
              </a:rPr>
              <a:t>for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 spc="-75">
                <a:latin typeface="Arial"/>
                <a:cs typeface="Arial"/>
              </a:rPr>
              <a:t>deeper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 spc="-45">
                <a:latin typeface="Arial"/>
                <a:cs typeface="Arial"/>
              </a:rPr>
              <a:t>understanding</a:t>
            </a:r>
            <a:r>
              <a:rPr lang="en-US" sz="1000" b="0" spc="15">
                <a:latin typeface="Arial"/>
                <a:cs typeface="Arial"/>
              </a:rPr>
              <a:t> </a:t>
            </a:r>
            <a:r>
              <a:rPr lang="en-US" sz="1000" b="0" spc="-25">
                <a:latin typeface="Arial"/>
                <a:cs typeface="Arial"/>
              </a:rPr>
              <a:t>and </a:t>
            </a:r>
            <a:r>
              <a:rPr lang="en-US" sz="1000" b="0" spc="-55">
                <a:latin typeface="Arial"/>
                <a:cs typeface="Arial"/>
              </a:rPr>
              <a:t>development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>
                <a:latin typeface="Arial"/>
                <a:cs typeface="Arial"/>
              </a:rPr>
              <a:t>of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 spc="-65">
                <a:latin typeface="Arial"/>
                <a:cs typeface="Arial"/>
              </a:rPr>
              <a:t>advanced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 spc="-30">
                <a:latin typeface="Arial"/>
                <a:cs typeface="Arial"/>
              </a:rPr>
              <a:t>detection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 spc="-45">
                <a:latin typeface="Arial"/>
                <a:cs typeface="Arial"/>
              </a:rPr>
              <a:t>and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 spc="-10">
                <a:latin typeface="Arial"/>
                <a:cs typeface="Arial"/>
              </a:rPr>
              <a:t>mitigation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 spc="-35">
                <a:latin typeface="Arial"/>
                <a:cs typeface="Arial"/>
              </a:rPr>
              <a:t>strategies.</a:t>
            </a: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lang="en-US" sz="1000"/>
              <a:t>Web</a:t>
            </a:r>
            <a:r>
              <a:rPr lang="en-US" sz="1000" spc="10"/>
              <a:t> </a:t>
            </a:r>
            <a:r>
              <a:rPr lang="en-US" sz="1000" spc="-45"/>
              <a:t>Developers</a:t>
            </a:r>
            <a:r>
              <a:rPr lang="en-US" sz="1000" spc="10"/>
              <a:t> </a:t>
            </a:r>
            <a:r>
              <a:rPr lang="en-US" sz="1000" spc="-20"/>
              <a:t>and</a:t>
            </a:r>
            <a:r>
              <a:rPr lang="en-US" sz="1000" spc="10"/>
              <a:t> </a:t>
            </a:r>
            <a:r>
              <a:rPr lang="en-US" sz="1000" spc="-10"/>
              <a:t>Programmers</a:t>
            </a:r>
          </a:p>
          <a:p>
            <a:pPr marL="289560" marR="93345">
              <a:lnSpc>
                <a:spcPct val="102600"/>
              </a:lnSpc>
              <a:spcBef>
                <a:spcPts val="300"/>
              </a:spcBef>
            </a:pPr>
            <a:r>
              <a:rPr lang="en-US" sz="1000" b="0" spc="-35">
                <a:latin typeface="Arial"/>
                <a:cs typeface="Arial"/>
              </a:rPr>
              <a:t>Implement</a:t>
            </a:r>
            <a:r>
              <a:rPr lang="en-US" sz="1000" b="0" spc="-20">
                <a:latin typeface="Arial"/>
                <a:cs typeface="Arial"/>
              </a:rPr>
              <a:t> robust</a:t>
            </a:r>
            <a:r>
              <a:rPr lang="en-US" sz="1000" b="0">
                <a:latin typeface="Arial"/>
                <a:cs typeface="Arial"/>
              </a:rPr>
              <a:t> </a:t>
            </a:r>
            <a:r>
              <a:rPr lang="en-US" sz="1000" b="0" spc="-40">
                <a:latin typeface="Arial"/>
                <a:cs typeface="Arial"/>
              </a:rPr>
              <a:t>security</a:t>
            </a:r>
            <a:r>
              <a:rPr lang="en-US" sz="1000" b="0">
                <a:latin typeface="Arial"/>
                <a:cs typeface="Arial"/>
              </a:rPr>
              <a:t> </a:t>
            </a:r>
            <a:r>
              <a:rPr lang="en-US" sz="1000" b="0" spc="-90">
                <a:latin typeface="Arial"/>
                <a:cs typeface="Arial"/>
              </a:rPr>
              <a:t>measures</a:t>
            </a:r>
            <a:r>
              <a:rPr lang="en-US" sz="1000" b="0" spc="15">
                <a:latin typeface="Arial"/>
                <a:cs typeface="Arial"/>
              </a:rPr>
              <a:t> </a:t>
            </a:r>
            <a:r>
              <a:rPr lang="en-US" sz="1000" b="0" spc="-45">
                <a:latin typeface="Arial"/>
                <a:cs typeface="Arial"/>
              </a:rPr>
              <a:t>and</a:t>
            </a:r>
            <a:r>
              <a:rPr lang="en-US" sz="1000" b="0">
                <a:latin typeface="Arial"/>
                <a:cs typeface="Arial"/>
              </a:rPr>
              <a:t> </a:t>
            </a:r>
            <a:r>
              <a:rPr lang="en-US" sz="1000" b="0" spc="-35">
                <a:latin typeface="Arial"/>
                <a:cs typeface="Arial"/>
              </a:rPr>
              <a:t>coding</a:t>
            </a:r>
            <a:r>
              <a:rPr lang="en-US" sz="1000" b="0">
                <a:latin typeface="Arial"/>
                <a:cs typeface="Arial"/>
              </a:rPr>
              <a:t> </a:t>
            </a:r>
            <a:r>
              <a:rPr lang="en-US" sz="1000" b="0" spc="-45">
                <a:latin typeface="Arial"/>
                <a:cs typeface="Arial"/>
              </a:rPr>
              <a:t>practices</a:t>
            </a:r>
            <a:r>
              <a:rPr lang="en-US" sz="1000" b="0">
                <a:latin typeface="Arial"/>
                <a:cs typeface="Arial"/>
              </a:rPr>
              <a:t> </a:t>
            </a:r>
            <a:r>
              <a:rPr lang="en-US" sz="1000" b="0" spc="-25">
                <a:latin typeface="Arial"/>
                <a:cs typeface="Arial"/>
              </a:rPr>
              <a:t>to </a:t>
            </a:r>
            <a:r>
              <a:rPr lang="en-US" sz="1000" b="0" spc="-10">
                <a:latin typeface="Arial"/>
                <a:cs typeface="Arial"/>
              </a:rPr>
              <a:t>mitigate </a:t>
            </a:r>
            <a:r>
              <a:rPr lang="en-US" sz="1000" b="0" spc="-50">
                <a:latin typeface="Arial"/>
                <a:cs typeface="Arial"/>
              </a:rPr>
              <a:t>SQL</a:t>
            </a:r>
            <a:r>
              <a:rPr lang="en-US" sz="1000" b="0" spc="-5">
                <a:latin typeface="Arial"/>
                <a:cs typeface="Arial"/>
              </a:rPr>
              <a:t> </a:t>
            </a:r>
            <a:r>
              <a:rPr lang="en-US" sz="1000" b="0" spc="-20">
                <a:latin typeface="Arial"/>
                <a:cs typeface="Arial"/>
              </a:rPr>
              <a:t>injection</a:t>
            </a:r>
            <a:r>
              <a:rPr lang="en-US" sz="1000" b="0" spc="-5">
                <a:latin typeface="Arial"/>
                <a:cs typeface="Arial"/>
              </a:rPr>
              <a:t> </a:t>
            </a:r>
            <a:r>
              <a:rPr lang="en-US" sz="1000" b="0" spc="-35">
                <a:latin typeface="Arial"/>
                <a:cs typeface="Arial"/>
              </a:rPr>
              <a:t>vulnerabilities,</a:t>
            </a:r>
            <a:r>
              <a:rPr lang="en-US" sz="1000" b="0" spc="-5">
                <a:latin typeface="Arial"/>
                <a:cs typeface="Arial"/>
              </a:rPr>
              <a:t> </a:t>
            </a:r>
            <a:r>
              <a:rPr lang="en-US" sz="1000" b="0" spc="-55">
                <a:latin typeface="Arial"/>
                <a:cs typeface="Arial"/>
              </a:rPr>
              <a:t>enhancing</a:t>
            </a:r>
            <a:r>
              <a:rPr lang="en-US" sz="1000" b="0" spc="-5">
                <a:latin typeface="Arial"/>
                <a:cs typeface="Arial"/>
              </a:rPr>
              <a:t> </a:t>
            </a:r>
            <a:r>
              <a:rPr lang="en-US" sz="1000" b="0">
                <a:latin typeface="Arial"/>
                <a:cs typeface="Arial"/>
              </a:rPr>
              <a:t>the</a:t>
            </a:r>
            <a:r>
              <a:rPr lang="en-US" sz="1000" b="0" spc="-5">
                <a:latin typeface="Arial"/>
                <a:cs typeface="Arial"/>
              </a:rPr>
              <a:t> </a:t>
            </a:r>
            <a:r>
              <a:rPr lang="en-US" sz="1000" b="0" spc="-25">
                <a:latin typeface="Arial"/>
                <a:cs typeface="Arial"/>
              </a:rPr>
              <a:t>security </a:t>
            </a:r>
            <a:r>
              <a:rPr lang="en-US" sz="1000" b="0">
                <a:latin typeface="Arial"/>
                <a:cs typeface="Arial"/>
              </a:rPr>
              <a:t>of</a:t>
            </a:r>
            <a:r>
              <a:rPr lang="en-US" sz="1000" b="0" spc="5">
                <a:latin typeface="Arial"/>
                <a:cs typeface="Arial"/>
              </a:rPr>
              <a:t> </a:t>
            </a:r>
            <a:r>
              <a:rPr lang="en-US" sz="1000" b="0" spc="-70">
                <a:latin typeface="Arial"/>
                <a:cs typeface="Arial"/>
              </a:rPr>
              <a:t>web</a:t>
            </a:r>
            <a:r>
              <a:rPr lang="en-US" sz="1000" b="0" spc="5">
                <a:latin typeface="Arial"/>
                <a:cs typeface="Arial"/>
              </a:rPr>
              <a:t> </a:t>
            </a:r>
            <a:r>
              <a:rPr lang="en-US" sz="1000" b="0" spc="-10">
                <a:latin typeface="Arial"/>
                <a:cs typeface="Arial"/>
              </a:rPr>
              <a:t>applications.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sz="1000" spc="-25"/>
              <a:t>Database</a:t>
            </a:r>
            <a:r>
              <a:rPr lang="en-US" sz="1000" spc="10"/>
              <a:t> </a:t>
            </a:r>
            <a:r>
              <a:rPr lang="en-US" sz="1000" spc="-35"/>
              <a:t>Administrators</a:t>
            </a:r>
            <a:r>
              <a:rPr lang="en-US" sz="1000" spc="20"/>
              <a:t> </a:t>
            </a:r>
            <a:r>
              <a:rPr lang="en-US" sz="1000" spc="-10"/>
              <a:t>(DBAs)</a:t>
            </a: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lang="en-US" sz="1000" b="0" spc="-35">
                <a:latin typeface="Arial"/>
                <a:cs typeface="Arial"/>
              </a:rPr>
              <a:t>Implement</a:t>
            </a:r>
            <a:r>
              <a:rPr lang="en-US" sz="1000" b="0" spc="-15">
                <a:latin typeface="Arial"/>
                <a:cs typeface="Arial"/>
              </a:rPr>
              <a:t> </a:t>
            </a:r>
            <a:r>
              <a:rPr lang="en-US" sz="1000" b="0" spc="-35">
                <a:latin typeface="Arial"/>
                <a:cs typeface="Arial"/>
              </a:rPr>
              <a:t>proactive</a:t>
            </a:r>
            <a:r>
              <a:rPr lang="en-US" sz="1000" b="0" spc="15">
                <a:latin typeface="Arial"/>
                <a:cs typeface="Arial"/>
              </a:rPr>
              <a:t> </a:t>
            </a:r>
            <a:r>
              <a:rPr lang="en-US" sz="1000" b="0" spc="-40">
                <a:latin typeface="Arial"/>
                <a:cs typeface="Arial"/>
              </a:rPr>
              <a:t>security</a:t>
            </a:r>
            <a:r>
              <a:rPr lang="en-US" sz="1000" b="0" spc="15">
                <a:latin typeface="Arial"/>
                <a:cs typeface="Arial"/>
              </a:rPr>
              <a:t> </a:t>
            </a:r>
            <a:r>
              <a:rPr lang="en-US" sz="1000" b="0" spc="-90">
                <a:latin typeface="Arial"/>
                <a:cs typeface="Arial"/>
              </a:rPr>
              <a:t>measures</a:t>
            </a:r>
            <a:r>
              <a:rPr lang="en-US" sz="1000" b="0" spc="15">
                <a:latin typeface="Arial"/>
                <a:cs typeface="Arial"/>
              </a:rPr>
              <a:t> </a:t>
            </a:r>
            <a:r>
              <a:rPr lang="en-US" sz="1000" b="0" spc="-60">
                <a:latin typeface="Arial"/>
                <a:cs typeface="Arial"/>
              </a:rPr>
              <a:t>such</a:t>
            </a:r>
            <a:r>
              <a:rPr lang="en-US" sz="1000" b="0" spc="15">
                <a:latin typeface="Arial"/>
                <a:cs typeface="Arial"/>
              </a:rPr>
              <a:t> </a:t>
            </a:r>
            <a:r>
              <a:rPr lang="en-US" sz="1000" b="0" spc="-105">
                <a:latin typeface="Arial"/>
                <a:cs typeface="Arial"/>
              </a:rPr>
              <a:t>as</a:t>
            </a:r>
            <a:r>
              <a:rPr lang="en-US" sz="1000" b="0" spc="30">
                <a:latin typeface="Arial"/>
                <a:cs typeface="Arial"/>
              </a:rPr>
              <a:t> </a:t>
            </a:r>
            <a:r>
              <a:rPr lang="en-US" sz="1000" b="0" spc="-100">
                <a:latin typeface="Arial"/>
                <a:cs typeface="Arial"/>
              </a:rPr>
              <a:t>access</a:t>
            </a:r>
            <a:r>
              <a:rPr lang="en-US" sz="1000" b="0" spc="25">
                <a:latin typeface="Arial"/>
                <a:cs typeface="Arial"/>
              </a:rPr>
              <a:t> </a:t>
            </a:r>
            <a:r>
              <a:rPr lang="en-US" sz="1000" b="0" spc="-20">
                <a:latin typeface="Arial"/>
                <a:cs typeface="Arial"/>
              </a:rPr>
              <a:t>controls </a:t>
            </a:r>
            <a:r>
              <a:rPr lang="en-US" sz="1000" b="0" spc="-45">
                <a:latin typeface="Arial"/>
                <a:cs typeface="Arial"/>
              </a:rPr>
              <a:t>and</a:t>
            </a:r>
            <a:r>
              <a:rPr lang="en-US" sz="1000" b="0" spc="5">
                <a:latin typeface="Arial"/>
                <a:cs typeface="Arial"/>
              </a:rPr>
              <a:t> </a:t>
            </a:r>
            <a:r>
              <a:rPr lang="en-US" sz="1000" b="0" spc="-55">
                <a:latin typeface="Arial"/>
                <a:cs typeface="Arial"/>
              </a:rPr>
              <a:t>parameterized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 spc="-65">
                <a:latin typeface="Arial"/>
                <a:cs typeface="Arial"/>
              </a:rPr>
              <a:t>queries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>
                <a:latin typeface="Arial"/>
                <a:cs typeface="Arial"/>
              </a:rPr>
              <a:t>to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 spc="-40">
                <a:latin typeface="Arial"/>
                <a:cs typeface="Arial"/>
              </a:rPr>
              <a:t>prevent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 spc="-50">
                <a:latin typeface="Arial"/>
                <a:cs typeface="Arial"/>
              </a:rPr>
              <a:t>SQL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 spc="-20">
                <a:latin typeface="Arial"/>
                <a:cs typeface="Arial"/>
              </a:rPr>
              <a:t>injection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 spc="-10">
                <a:latin typeface="Arial"/>
                <a:cs typeface="Arial"/>
              </a:rPr>
              <a:t>attacks </a:t>
            </a:r>
            <a:r>
              <a:rPr lang="en-US" sz="1000" b="0" spc="-45">
                <a:latin typeface="Arial"/>
                <a:cs typeface="Arial"/>
              </a:rPr>
              <a:t>and</a:t>
            </a:r>
            <a:r>
              <a:rPr lang="en-US" sz="1000" b="0" spc="-30">
                <a:latin typeface="Arial"/>
                <a:cs typeface="Arial"/>
              </a:rPr>
              <a:t> </a:t>
            </a:r>
            <a:r>
              <a:rPr lang="en-US" sz="1000" b="0" spc="-80">
                <a:latin typeface="Arial"/>
                <a:cs typeface="Arial"/>
              </a:rPr>
              <a:t>ensure</a:t>
            </a:r>
            <a:r>
              <a:rPr lang="en-US" sz="1000" b="0" spc="5">
                <a:latin typeface="Arial"/>
                <a:cs typeface="Arial"/>
              </a:rPr>
              <a:t> </a:t>
            </a:r>
            <a:r>
              <a:rPr lang="en-US" sz="1000" b="0" spc="-10">
                <a:latin typeface="Arial"/>
                <a:cs typeface="Arial"/>
              </a:rPr>
              <a:t>data</a:t>
            </a:r>
            <a:r>
              <a:rPr lang="en-US" sz="1000" b="0" spc="-45">
                <a:latin typeface="Arial"/>
                <a:cs typeface="Arial"/>
              </a:rPr>
              <a:t> </a:t>
            </a:r>
            <a:r>
              <a:rPr lang="en-US" sz="1000" b="0">
                <a:latin typeface="Arial"/>
                <a:cs typeface="Arial"/>
              </a:rPr>
              <a:t>integrity</a:t>
            </a:r>
            <a:r>
              <a:rPr lang="en-US" sz="1000" b="0" spc="-20">
                <a:latin typeface="Arial"/>
                <a:cs typeface="Arial"/>
              </a:rPr>
              <a:t> </a:t>
            </a:r>
            <a:r>
              <a:rPr lang="en-US" sz="1000" b="0" spc="-45">
                <a:latin typeface="Arial"/>
                <a:cs typeface="Arial"/>
              </a:rPr>
              <a:t>and</a:t>
            </a:r>
            <a:r>
              <a:rPr lang="en-US" sz="1000" b="0" spc="-25">
                <a:latin typeface="Arial"/>
                <a:cs typeface="Arial"/>
              </a:rPr>
              <a:t> </a:t>
            </a:r>
            <a:r>
              <a:rPr lang="en-US" sz="1000" b="0" spc="-10">
                <a:latin typeface="Arial"/>
                <a:cs typeface="Arial"/>
              </a:rPr>
              <a:t>confidentiality.</a:t>
            </a:r>
          </a:p>
          <a:p>
            <a:pPr marL="12700" algn="just">
              <a:lnSpc>
                <a:spcPct val="100000"/>
              </a:lnSpc>
              <a:spcBef>
                <a:spcPts val="335"/>
              </a:spcBef>
            </a:pPr>
            <a:r>
              <a:rPr lang="en-US" sz="1000" b="1" spc="-50">
                <a:latin typeface="Arial"/>
                <a:cs typeface="Arial"/>
              </a:rPr>
              <a:t>Cybersecurity</a:t>
            </a:r>
            <a:r>
              <a:rPr lang="en-US" sz="1000" b="1" spc="80">
                <a:latin typeface="Arial"/>
                <a:cs typeface="Arial"/>
              </a:rPr>
              <a:t> </a:t>
            </a:r>
            <a:r>
              <a:rPr lang="en-US" sz="1000" b="1" spc="-10">
                <a:latin typeface="Arial"/>
                <a:cs typeface="Arial"/>
              </a:rPr>
              <a:t>Consultants:</a:t>
            </a:r>
            <a:endParaRPr lang="en-US" sz="1000">
              <a:latin typeface="Arial"/>
              <a:cs typeface="Arial"/>
            </a:endParaRPr>
          </a:p>
          <a:p>
            <a:pPr marL="289560" marR="231140">
              <a:lnSpc>
                <a:spcPct val="102600"/>
              </a:lnSpc>
              <a:spcBef>
                <a:spcPts val="300"/>
              </a:spcBef>
            </a:pPr>
            <a:r>
              <a:rPr lang="en-US" sz="1000" b="0" spc="-40">
                <a:latin typeface="Arial"/>
                <a:cs typeface="Arial"/>
              </a:rPr>
              <a:t>Provide</a:t>
            </a:r>
            <a:r>
              <a:rPr lang="en-US" sz="1000" b="0" spc="5">
                <a:latin typeface="Arial"/>
                <a:cs typeface="Arial"/>
              </a:rPr>
              <a:t> </a:t>
            </a:r>
            <a:r>
              <a:rPr lang="en-US" sz="1000" b="0" spc="-35">
                <a:latin typeface="Arial"/>
                <a:cs typeface="Arial"/>
              </a:rPr>
              <a:t>effective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 spc="-50">
                <a:latin typeface="Arial"/>
                <a:cs typeface="Arial"/>
              </a:rPr>
              <a:t>advisory</a:t>
            </a:r>
            <a:r>
              <a:rPr lang="en-US" sz="1000" b="0" spc="5">
                <a:latin typeface="Arial"/>
                <a:cs typeface="Arial"/>
              </a:rPr>
              <a:t> </a:t>
            </a:r>
            <a:r>
              <a:rPr lang="en-US" sz="1000" b="0" spc="-75">
                <a:latin typeface="Arial"/>
                <a:cs typeface="Arial"/>
              </a:rPr>
              <a:t>services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>
                <a:latin typeface="Arial"/>
                <a:cs typeface="Arial"/>
              </a:rPr>
              <a:t>to</a:t>
            </a:r>
            <a:r>
              <a:rPr lang="en-US" sz="1000" b="0" spc="5">
                <a:latin typeface="Arial"/>
                <a:cs typeface="Arial"/>
              </a:rPr>
              <a:t> </a:t>
            </a:r>
            <a:r>
              <a:rPr lang="en-US" sz="1000" b="0" spc="-25">
                <a:latin typeface="Arial"/>
                <a:cs typeface="Arial"/>
              </a:rPr>
              <a:t>clients,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 spc="-40">
                <a:latin typeface="Arial"/>
                <a:cs typeface="Arial"/>
              </a:rPr>
              <a:t>helping</a:t>
            </a:r>
            <a:r>
              <a:rPr lang="en-US" sz="1000" b="0" spc="5">
                <a:latin typeface="Arial"/>
                <a:cs typeface="Arial"/>
              </a:rPr>
              <a:t> </a:t>
            </a:r>
            <a:r>
              <a:rPr lang="en-US" sz="1000" b="0" spc="-20">
                <a:latin typeface="Arial"/>
                <a:cs typeface="Arial"/>
              </a:rPr>
              <a:t>them </a:t>
            </a:r>
            <a:r>
              <a:rPr lang="en-US" sz="1000" b="0" spc="-10">
                <a:latin typeface="Arial"/>
                <a:cs typeface="Arial"/>
              </a:rPr>
              <a:t>identify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 spc="-45">
                <a:latin typeface="Arial"/>
                <a:cs typeface="Arial"/>
              </a:rPr>
              <a:t>and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 spc="-85">
                <a:latin typeface="Arial"/>
                <a:cs typeface="Arial"/>
              </a:rPr>
              <a:t>address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 spc="-50">
                <a:latin typeface="Arial"/>
                <a:cs typeface="Arial"/>
              </a:rPr>
              <a:t>SQL</a:t>
            </a:r>
            <a:r>
              <a:rPr lang="en-US" sz="1000" b="0" spc="15">
                <a:latin typeface="Arial"/>
                <a:cs typeface="Arial"/>
              </a:rPr>
              <a:t> </a:t>
            </a:r>
            <a:r>
              <a:rPr lang="en-US" sz="1000" b="0" spc="-20">
                <a:latin typeface="Arial"/>
                <a:cs typeface="Arial"/>
              </a:rPr>
              <a:t>injection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 spc="-35">
                <a:latin typeface="Arial"/>
                <a:cs typeface="Arial"/>
              </a:rPr>
              <a:t>vulnerabilities</a:t>
            </a:r>
            <a:r>
              <a:rPr lang="en-US" sz="1000" b="0" spc="10">
                <a:latin typeface="Arial"/>
                <a:cs typeface="Arial"/>
              </a:rPr>
              <a:t> </a:t>
            </a:r>
            <a:r>
              <a:rPr lang="en-US" sz="1000" b="0" spc="-10">
                <a:latin typeface="Arial"/>
                <a:cs typeface="Arial"/>
              </a:rPr>
              <a:t>through </a:t>
            </a:r>
            <a:r>
              <a:rPr lang="en-US" sz="1000" b="0" spc="-40">
                <a:latin typeface="Arial"/>
                <a:cs typeface="Arial"/>
              </a:rPr>
              <a:t>security</a:t>
            </a:r>
            <a:r>
              <a:rPr lang="en-US" sz="1000" b="0" spc="-20">
                <a:latin typeface="Arial"/>
                <a:cs typeface="Arial"/>
              </a:rPr>
              <a:t> </a:t>
            </a:r>
            <a:r>
              <a:rPr lang="en-US" sz="1000" b="0" spc="-90">
                <a:latin typeface="Arial"/>
                <a:cs typeface="Arial"/>
              </a:rPr>
              <a:t>assessments</a:t>
            </a:r>
            <a:r>
              <a:rPr lang="en-US" sz="1000" b="0" spc="15">
                <a:latin typeface="Arial"/>
                <a:cs typeface="Arial"/>
              </a:rPr>
              <a:t> </a:t>
            </a:r>
            <a:r>
              <a:rPr lang="en-US" sz="1000" b="0" spc="-45">
                <a:latin typeface="Arial"/>
                <a:cs typeface="Arial"/>
              </a:rPr>
              <a:t>and</a:t>
            </a:r>
            <a:r>
              <a:rPr lang="en-US" sz="1000" b="0">
                <a:latin typeface="Arial"/>
                <a:cs typeface="Arial"/>
              </a:rPr>
              <a:t> </a:t>
            </a:r>
            <a:r>
              <a:rPr lang="en-US" sz="1000" b="0" spc="-25">
                <a:latin typeface="Arial"/>
                <a:cs typeface="Arial"/>
              </a:rPr>
              <a:t>incident</a:t>
            </a:r>
            <a:r>
              <a:rPr lang="en-US" sz="1000" b="0" spc="5">
                <a:latin typeface="Arial"/>
                <a:cs typeface="Arial"/>
              </a:rPr>
              <a:t> </a:t>
            </a:r>
            <a:r>
              <a:rPr lang="en-US" sz="1000" b="0" spc="-80">
                <a:latin typeface="Arial"/>
                <a:cs typeface="Arial"/>
              </a:rPr>
              <a:t>response</a:t>
            </a:r>
            <a:r>
              <a:rPr lang="en-US" sz="1000" b="0" spc="5">
                <a:latin typeface="Arial"/>
                <a:cs typeface="Arial"/>
              </a:rPr>
              <a:t> </a:t>
            </a:r>
            <a:r>
              <a:rPr lang="en-US" sz="1000" b="0" spc="-10">
                <a:latin typeface="Arial"/>
                <a:cs typeface="Arial"/>
              </a:rPr>
              <a:t>planning.</a:t>
            </a:r>
            <a:endParaRPr lang="en-US" sz="1000" b="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endParaRPr lang="en-US" sz="1000" b="0" spc="-1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endParaRPr sz="1000" b="0" spc="-1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8" name="object 8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121736" y="3344944"/>
            <a:ext cx="35012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94/100</a:t>
            </a:r>
            <a:endParaRPr sz="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672509"/>
      </p:ext>
    </p:extLst>
  </p:cSld>
  <p:clrMapOvr>
    <a:masterClrMapping/>
  </p:clrMapOvr>
  <p:transition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5"/>
              <a:t>Scope</a:t>
            </a:r>
            <a:r>
              <a:rPr spc="-80"/>
              <a:t> </a:t>
            </a:r>
            <a:r>
              <a:rPr spc="-30"/>
              <a:t>(continued)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121736" y="3342369"/>
            <a:ext cx="42632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95/100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A82C1E-CAEF-22FC-CDA4-60EF1CDE09F0}"/>
              </a:ext>
            </a:extLst>
          </p:cNvPr>
          <p:cNvSpPr txBox="1"/>
          <p:nvPr/>
        </p:nvSpPr>
        <p:spPr>
          <a:xfrm>
            <a:off x="95300" y="323850"/>
            <a:ext cx="4100463" cy="3063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lang="en-US" sz="1000" b="1" spc="-50">
                <a:latin typeface="Arial"/>
                <a:cs typeface="Arial"/>
              </a:rPr>
              <a:t>Educators</a:t>
            </a:r>
            <a:r>
              <a:rPr lang="en-US" sz="1000" b="1">
                <a:latin typeface="Arial"/>
                <a:cs typeface="Arial"/>
              </a:rPr>
              <a:t> </a:t>
            </a:r>
            <a:r>
              <a:rPr lang="en-US" sz="1000" b="1" spc="-20">
                <a:latin typeface="Arial"/>
                <a:cs typeface="Arial"/>
              </a:rPr>
              <a:t>and</a:t>
            </a:r>
            <a:r>
              <a:rPr lang="en-US" sz="1000" b="1">
                <a:latin typeface="Arial"/>
                <a:cs typeface="Arial"/>
              </a:rPr>
              <a:t> </a:t>
            </a:r>
            <a:r>
              <a:rPr lang="en-US" sz="1000" b="1" spc="-10">
                <a:latin typeface="Arial"/>
                <a:cs typeface="Arial"/>
              </a:rPr>
              <a:t>Trainers:</a:t>
            </a:r>
            <a:endParaRPr lang="en-US" sz="1000">
              <a:latin typeface="Arial"/>
              <a:cs typeface="Arial"/>
            </a:endParaRPr>
          </a:p>
          <a:p>
            <a:pPr marL="289560" marR="50165">
              <a:lnSpc>
                <a:spcPct val="102600"/>
              </a:lnSpc>
              <a:spcBef>
                <a:spcPts val="80"/>
              </a:spcBef>
            </a:pPr>
            <a:r>
              <a:rPr lang="en-US" sz="1000" spc="-60">
                <a:latin typeface="Arial"/>
                <a:cs typeface="Arial"/>
              </a:rPr>
              <a:t>Prepare</a:t>
            </a:r>
            <a:r>
              <a:rPr lang="en-US" sz="1000" spc="-5">
                <a:latin typeface="Arial"/>
                <a:cs typeface="Arial"/>
              </a:rPr>
              <a:t> </a:t>
            </a:r>
            <a:r>
              <a:rPr lang="en-US" sz="1000" spc="-45">
                <a:latin typeface="Arial"/>
                <a:cs typeface="Arial"/>
              </a:rPr>
              <a:t>cybersecurity</a:t>
            </a:r>
            <a:r>
              <a:rPr lang="en-US" sz="1000" spc="-5">
                <a:latin typeface="Arial"/>
                <a:cs typeface="Arial"/>
              </a:rPr>
              <a:t> </a:t>
            </a:r>
            <a:r>
              <a:rPr lang="en-US" sz="1000" spc="-65">
                <a:latin typeface="Arial"/>
                <a:cs typeface="Arial"/>
              </a:rPr>
              <a:t>professionals</a:t>
            </a:r>
            <a:r>
              <a:rPr lang="en-US" sz="1000" spc="-5">
                <a:latin typeface="Arial"/>
                <a:cs typeface="Arial"/>
              </a:rPr>
              <a:t> </a:t>
            </a:r>
            <a:r>
              <a:rPr lang="en-US" sz="1000" spc="-10">
                <a:latin typeface="Arial"/>
                <a:cs typeface="Arial"/>
              </a:rPr>
              <a:t>by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spc="-30">
                <a:latin typeface="Arial"/>
                <a:cs typeface="Arial"/>
              </a:rPr>
              <a:t>incorporating</a:t>
            </a:r>
            <a:r>
              <a:rPr lang="en-US" sz="1000" spc="-5">
                <a:latin typeface="Arial"/>
                <a:cs typeface="Arial"/>
              </a:rPr>
              <a:t> </a:t>
            </a:r>
            <a:r>
              <a:rPr lang="en-US" sz="1000" spc="-10">
                <a:latin typeface="Arial"/>
                <a:cs typeface="Arial"/>
              </a:rPr>
              <a:t>practical </a:t>
            </a:r>
            <a:r>
              <a:rPr lang="en-US" sz="1000" spc="-60">
                <a:latin typeface="Arial"/>
                <a:cs typeface="Arial"/>
              </a:rPr>
              <a:t>knowledge</a:t>
            </a:r>
            <a:r>
              <a:rPr lang="en-US" sz="1000" spc="-10">
                <a:latin typeface="Arial"/>
                <a:cs typeface="Arial"/>
              </a:rPr>
              <a:t> </a:t>
            </a:r>
            <a:r>
              <a:rPr lang="en-US" sz="1000" spc="-45">
                <a:latin typeface="Arial"/>
                <a:cs typeface="Arial"/>
              </a:rPr>
              <a:t>and</a:t>
            </a:r>
            <a:r>
              <a:rPr lang="en-US" sz="1000" spc="-10">
                <a:latin typeface="Arial"/>
                <a:cs typeface="Arial"/>
              </a:rPr>
              <a:t> </a:t>
            </a:r>
            <a:r>
              <a:rPr lang="en-US" sz="1000" spc="-30">
                <a:latin typeface="Arial"/>
                <a:cs typeface="Arial"/>
              </a:rPr>
              <a:t>skills</a:t>
            </a:r>
            <a:r>
              <a:rPr lang="en-US" sz="1000" spc="-10">
                <a:latin typeface="Arial"/>
                <a:cs typeface="Arial"/>
              </a:rPr>
              <a:t> </a:t>
            </a:r>
            <a:r>
              <a:rPr lang="en-US" sz="1000">
                <a:latin typeface="Arial"/>
                <a:cs typeface="Arial"/>
              </a:rPr>
              <a:t>for</a:t>
            </a:r>
            <a:r>
              <a:rPr lang="en-US" sz="1000" spc="-5">
                <a:latin typeface="Arial"/>
                <a:cs typeface="Arial"/>
              </a:rPr>
              <a:t> </a:t>
            </a:r>
            <a:r>
              <a:rPr lang="en-US" sz="1000" spc="-30">
                <a:latin typeface="Arial"/>
                <a:cs typeface="Arial"/>
              </a:rPr>
              <a:t>detecting</a:t>
            </a:r>
            <a:r>
              <a:rPr lang="en-US" sz="1000" spc="-10">
                <a:latin typeface="Arial"/>
                <a:cs typeface="Arial"/>
              </a:rPr>
              <a:t> </a:t>
            </a:r>
            <a:r>
              <a:rPr lang="en-US" sz="1000" spc="-45">
                <a:latin typeface="Arial"/>
                <a:cs typeface="Arial"/>
              </a:rPr>
              <a:t>and</a:t>
            </a:r>
            <a:r>
              <a:rPr lang="en-US" sz="1000" spc="-10">
                <a:latin typeface="Arial"/>
                <a:cs typeface="Arial"/>
              </a:rPr>
              <a:t> </a:t>
            </a:r>
            <a:r>
              <a:rPr lang="en-US" sz="1000" spc="-40">
                <a:latin typeface="Arial"/>
                <a:cs typeface="Arial"/>
              </a:rPr>
              <a:t>preventing</a:t>
            </a:r>
            <a:r>
              <a:rPr lang="en-US" sz="1000" spc="-5">
                <a:latin typeface="Arial"/>
                <a:cs typeface="Arial"/>
              </a:rPr>
              <a:t> </a:t>
            </a:r>
            <a:r>
              <a:rPr lang="en-US" sz="1000" spc="-25">
                <a:latin typeface="Arial"/>
                <a:cs typeface="Arial"/>
              </a:rPr>
              <a:t>SQL </a:t>
            </a:r>
            <a:r>
              <a:rPr lang="en-US" sz="1000" spc="-20">
                <a:latin typeface="Arial"/>
                <a:cs typeface="Arial"/>
              </a:rPr>
              <a:t>injection</a:t>
            </a:r>
            <a:r>
              <a:rPr lang="en-US" sz="1000" spc="20">
                <a:latin typeface="Arial"/>
                <a:cs typeface="Arial"/>
              </a:rPr>
              <a:t> </a:t>
            </a:r>
            <a:r>
              <a:rPr lang="en-US" sz="1000" spc="-35">
                <a:latin typeface="Arial"/>
                <a:cs typeface="Arial"/>
              </a:rPr>
              <a:t>vulnerabilities</a:t>
            </a:r>
            <a:r>
              <a:rPr lang="en-US" sz="1000" spc="25">
                <a:latin typeface="Arial"/>
                <a:cs typeface="Arial"/>
              </a:rPr>
              <a:t> </a:t>
            </a:r>
            <a:r>
              <a:rPr lang="en-US" sz="1000">
                <a:latin typeface="Arial"/>
                <a:cs typeface="Arial"/>
              </a:rPr>
              <a:t>into</a:t>
            </a:r>
            <a:r>
              <a:rPr lang="en-US" sz="1000" spc="25">
                <a:latin typeface="Arial"/>
                <a:cs typeface="Arial"/>
              </a:rPr>
              <a:t> </a:t>
            </a:r>
            <a:r>
              <a:rPr lang="en-US" sz="1000" spc="-50">
                <a:latin typeface="Arial"/>
                <a:cs typeface="Arial"/>
              </a:rPr>
              <a:t>cybersecurity</a:t>
            </a:r>
            <a:r>
              <a:rPr lang="en-US" sz="1000" spc="20">
                <a:latin typeface="Arial"/>
                <a:cs typeface="Arial"/>
              </a:rPr>
              <a:t> </a:t>
            </a:r>
            <a:r>
              <a:rPr lang="en-US" sz="1000" spc="-40">
                <a:latin typeface="Arial"/>
                <a:cs typeface="Arial"/>
              </a:rPr>
              <a:t>education</a:t>
            </a:r>
            <a:r>
              <a:rPr lang="en-US" sz="1000" spc="25">
                <a:latin typeface="Arial"/>
                <a:cs typeface="Arial"/>
              </a:rPr>
              <a:t> </a:t>
            </a:r>
            <a:r>
              <a:rPr lang="en-US" sz="1000" spc="-10">
                <a:latin typeface="Arial"/>
                <a:cs typeface="Arial"/>
              </a:rPr>
              <a:t>curricula.</a:t>
            </a:r>
            <a:endParaRPr lang="en-US"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lang="en-US" sz="1000" b="1" spc="-35">
                <a:latin typeface="Arial"/>
                <a:cs typeface="Arial"/>
              </a:rPr>
              <a:t>Software</a:t>
            </a:r>
            <a:r>
              <a:rPr lang="en-US" sz="1000" b="1" spc="15">
                <a:latin typeface="Arial"/>
                <a:cs typeface="Arial"/>
              </a:rPr>
              <a:t> </a:t>
            </a:r>
            <a:r>
              <a:rPr lang="en-US" sz="1000" b="1" spc="-35">
                <a:latin typeface="Arial"/>
                <a:cs typeface="Arial"/>
              </a:rPr>
              <a:t>Security</a:t>
            </a:r>
            <a:r>
              <a:rPr lang="en-US" sz="1000" b="1" spc="20">
                <a:latin typeface="Arial"/>
                <a:cs typeface="Arial"/>
              </a:rPr>
              <a:t> </a:t>
            </a:r>
            <a:r>
              <a:rPr lang="en-US" sz="1000" b="1" spc="-10">
                <a:latin typeface="Arial"/>
                <a:cs typeface="Arial"/>
              </a:rPr>
              <a:t>Engineers:</a:t>
            </a:r>
            <a:endParaRPr lang="en-US" sz="1000">
              <a:latin typeface="Arial"/>
              <a:cs typeface="Arial"/>
            </a:endParaRPr>
          </a:p>
          <a:p>
            <a:pPr marL="289560" marR="123825" algn="just">
              <a:lnSpc>
                <a:spcPct val="102600"/>
              </a:lnSpc>
              <a:spcBef>
                <a:spcPts val="300"/>
              </a:spcBef>
            </a:pPr>
            <a:r>
              <a:rPr lang="en-US" sz="1000" spc="-55">
                <a:latin typeface="Arial"/>
                <a:cs typeface="Arial"/>
              </a:rPr>
              <a:t>Develop</a:t>
            </a:r>
            <a:r>
              <a:rPr lang="en-US" sz="1000" spc="-5">
                <a:latin typeface="Arial"/>
                <a:cs typeface="Arial"/>
              </a:rPr>
              <a:t> </a:t>
            </a:r>
            <a:r>
              <a:rPr lang="en-US" sz="1000" spc="-20">
                <a:latin typeface="Arial"/>
                <a:cs typeface="Arial"/>
              </a:rPr>
              <a:t>robust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spc="-40">
                <a:latin typeface="Arial"/>
                <a:cs typeface="Arial"/>
              </a:rPr>
              <a:t>security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spc="-50">
                <a:latin typeface="Arial"/>
                <a:cs typeface="Arial"/>
              </a:rPr>
              <a:t>frameworks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spc="-40">
                <a:latin typeface="Arial"/>
                <a:cs typeface="Arial"/>
              </a:rPr>
              <a:t>and</a:t>
            </a:r>
            <a:r>
              <a:rPr lang="en-US" sz="1000" spc="-5">
                <a:latin typeface="Arial"/>
                <a:cs typeface="Arial"/>
              </a:rPr>
              <a:t> </a:t>
            </a:r>
            <a:r>
              <a:rPr lang="en-US" sz="1000" spc="-35">
                <a:latin typeface="Arial"/>
                <a:cs typeface="Arial"/>
              </a:rPr>
              <a:t>protocols</a:t>
            </a:r>
            <a:r>
              <a:rPr lang="en-US" sz="1000">
                <a:latin typeface="Arial"/>
                <a:cs typeface="Arial"/>
              </a:rPr>
              <a:t> to </a:t>
            </a:r>
            <a:r>
              <a:rPr lang="en-US" sz="1000" spc="-10">
                <a:latin typeface="Arial"/>
                <a:cs typeface="Arial"/>
              </a:rPr>
              <a:t>detect </a:t>
            </a:r>
            <a:r>
              <a:rPr lang="en-US" sz="1000" spc="-40">
                <a:latin typeface="Arial"/>
                <a:cs typeface="Arial"/>
              </a:rPr>
              <a:t>and</a:t>
            </a:r>
            <a:r>
              <a:rPr lang="en-US" sz="1000" spc="-5">
                <a:latin typeface="Arial"/>
                <a:cs typeface="Arial"/>
              </a:rPr>
              <a:t> </a:t>
            </a:r>
            <a:r>
              <a:rPr lang="en-US" sz="1000" spc="-10">
                <a:latin typeface="Arial"/>
                <a:cs typeface="Arial"/>
              </a:rPr>
              <a:t>mitigate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spc="-50">
                <a:latin typeface="Arial"/>
                <a:cs typeface="Arial"/>
              </a:rPr>
              <a:t>SQL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spc="-20">
                <a:latin typeface="Arial"/>
                <a:cs typeface="Arial"/>
              </a:rPr>
              <a:t>injection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spc="-35">
                <a:latin typeface="Arial"/>
                <a:cs typeface="Arial"/>
              </a:rPr>
              <a:t>vulnerabilities,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spc="-35">
                <a:latin typeface="Arial"/>
                <a:cs typeface="Arial"/>
              </a:rPr>
              <a:t>improving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spc="-20">
                <a:latin typeface="Arial"/>
                <a:cs typeface="Arial"/>
              </a:rPr>
              <a:t>overall </a:t>
            </a:r>
            <a:r>
              <a:rPr lang="en-US" sz="1000" spc="-50">
                <a:latin typeface="Arial"/>
                <a:cs typeface="Arial"/>
              </a:rPr>
              <a:t>software</a:t>
            </a:r>
            <a:r>
              <a:rPr lang="en-US" sz="1000" spc="-10">
                <a:latin typeface="Arial"/>
                <a:cs typeface="Arial"/>
              </a:rPr>
              <a:t> security.</a:t>
            </a:r>
            <a:endParaRPr lang="en-US"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000" b="1" spc="-40">
                <a:latin typeface="Arial"/>
                <a:cs typeface="Arial"/>
              </a:rPr>
              <a:t>Government</a:t>
            </a:r>
            <a:r>
              <a:rPr lang="en-US" sz="1000" b="1" spc="40">
                <a:latin typeface="Arial"/>
                <a:cs typeface="Arial"/>
              </a:rPr>
              <a:t> </a:t>
            </a:r>
            <a:r>
              <a:rPr lang="en-US" sz="1000" b="1" spc="-10">
                <a:latin typeface="Arial"/>
                <a:cs typeface="Arial"/>
              </a:rPr>
              <a:t>Agencies:</a:t>
            </a:r>
            <a:endParaRPr lang="en-US" sz="1000">
              <a:latin typeface="Arial"/>
              <a:cs typeface="Arial"/>
            </a:endParaRPr>
          </a:p>
          <a:p>
            <a:pPr marL="289560" marR="151765">
              <a:lnSpc>
                <a:spcPct val="102600"/>
              </a:lnSpc>
              <a:spcBef>
                <a:spcPts val="85"/>
              </a:spcBef>
            </a:pPr>
            <a:r>
              <a:rPr lang="en-US" sz="1000" spc="-10">
                <a:latin typeface="Arial"/>
                <a:cs typeface="Arial"/>
              </a:rPr>
              <a:t>Utilize</a:t>
            </a:r>
            <a:r>
              <a:rPr lang="en-US" sz="1000" spc="5">
                <a:latin typeface="Arial"/>
                <a:cs typeface="Arial"/>
              </a:rPr>
              <a:t> </a:t>
            </a:r>
            <a:r>
              <a:rPr lang="en-US" sz="1000" spc="-80">
                <a:latin typeface="Arial"/>
                <a:cs typeface="Arial"/>
              </a:rPr>
              <a:t>research</a:t>
            </a:r>
            <a:r>
              <a:rPr lang="en-US" sz="1000" spc="5">
                <a:latin typeface="Arial"/>
                <a:cs typeface="Arial"/>
              </a:rPr>
              <a:t> </a:t>
            </a:r>
            <a:r>
              <a:rPr lang="en-US" sz="1000" spc="-50">
                <a:latin typeface="Arial"/>
                <a:cs typeface="Arial"/>
              </a:rPr>
              <a:t>outcomes</a:t>
            </a:r>
            <a:r>
              <a:rPr lang="en-US" sz="1000" spc="5">
                <a:latin typeface="Arial"/>
                <a:cs typeface="Arial"/>
              </a:rPr>
              <a:t> </a:t>
            </a:r>
            <a:r>
              <a:rPr lang="en-US" sz="1000">
                <a:latin typeface="Arial"/>
                <a:cs typeface="Arial"/>
              </a:rPr>
              <a:t>to</a:t>
            </a:r>
            <a:r>
              <a:rPr lang="en-US" sz="1000" spc="10">
                <a:latin typeface="Arial"/>
                <a:cs typeface="Arial"/>
              </a:rPr>
              <a:t> </a:t>
            </a:r>
            <a:r>
              <a:rPr lang="en-US" sz="1000" spc="-10">
                <a:latin typeface="Arial"/>
                <a:cs typeface="Arial"/>
              </a:rPr>
              <a:t>inform</a:t>
            </a:r>
            <a:r>
              <a:rPr lang="en-US" sz="1000" spc="5">
                <a:latin typeface="Arial"/>
                <a:cs typeface="Arial"/>
              </a:rPr>
              <a:t> </a:t>
            </a:r>
            <a:r>
              <a:rPr lang="en-US" sz="1000" spc="-20">
                <a:latin typeface="Arial"/>
                <a:cs typeface="Arial"/>
              </a:rPr>
              <a:t>policy</a:t>
            </a:r>
            <a:r>
              <a:rPr lang="en-US" sz="1000" spc="5">
                <a:latin typeface="Arial"/>
                <a:cs typeface="Arial"/>
              </a:rPr>
              <a:t> </a:t>
            </a:r>
            <a:r>
              <a:rPr lang="en-US" sz="1000" spc="-55">
                <a:latin typeface="Arial"/>
                <a:cs typeface="Arial"/>
              </a:rPr>
              <a:t>development</a:t>
            </a:r>
            <a:r>
              <a:rPr lang="en-US" sz="1000" spc="10">
                <a:latin typeface="Arial"/>
                <a:cs typeface="Arial"/>
              </a:rPr>
              <a:t> </a:t>
            </a:r>
            <a:r>
              <a:rPr lang="en-US" sz="1000" spc="-25">
                <a:latin typeface="Arial"/>
                <a:cs typeface="Arial"/>
              </a:rPr>
              <a:t>and </a:t>
            </a:r>
            <a:r>
              <a:rPr lang="en-US" sz="1000" spc="-20">
                <a:latin typeface="Arial"/>
                <a:cs typeface="Arial"/>
              </a:rPr>
              <a:t>industry</a:t>
            </a:r>
            <a:r>
              <a:rPr lang="en-US" sz="1000" spc="10">
                <a:latin typeface="Arial"/>
                <a:cs typeface="Arial"/>
              </a:rPr>
              <a:t> </a:t>
            </a:r>
            <a:r>
              <a:rPr lang="en-US" sz="1000" spc="-40">
                <a:latin typeface="Arial"/>
                <a:cs typeface="Arial"/>
              </a:rPr>
              <a:t>regulations</a:t>
            </a:r>
            <a:r>
              <a:rPr lang="en-US" sz="1000" spc="10">
                <a:latin typeface="Arial"/>
                <a:cs typeface="Arial"/>
              </a:rPr>
              <a:t> </a:t>
            </a:r>
            <a:r>
              <a:rPr lang="en-US" sz="1000" spc="-55">
                <a:latin typeface="Arial"/>
                <a:cs typeface="Arial"/>
              </a:rPr>
              <a:t>aimed</a:t>
            </a:r>
            <a:r>
              <a:rPr lang="en-US" sz="1000" spc="10">
                <a:latin typeface="Arial"/>
                <a:cs typeface="Arial"/>
              </a:rPr>
              <a:t> </a:t>
            </a:r>
            <a:r>
              <a:rPr lang="en-US" sz="1000">
                <a:latin typeface="Arial"/>
                <a:cs typeface="Arial"/>
              </a:rPr>
              <a:t>at</a:t>
            </a:r>
            <a:r>
              <a:rPr lang="en-US" sz="1000" spc="10">
                <a:latin typeface="Arial"/>
                <a:cs typeface="Arial"/>
              </a:rPr>
              <a:t> </a:t>
            </a:r>
            <a:r>
              <a:rPr lang="en-US" sz="1000" spc="-10">
                <a:latin typeface="Arial"/>
                <a:cs typeface="Arial"/>
              </a:rPr>
              <a:t>mitigating</a:t>
            </a:r>
            <a:r>
              <a:rPr lang="en-US" sz="1000" spc="10">
                <a:latin typeface="Arial"/>
                <a:cs typeface="Arial"/>
              </a:rPr>
              <a:t> </a:t>
            </a:r>
            <a:r>
              <a:rPr lang="en-US" sz="1000" spc="-50">
                <a:latin typeface="Arial"/>
                <a:cs typeface="Arial"/>
              </a:rPr>
              <a:t>SQL</a:t>
            </a:r>
            <a:r>
              <a:rPr lang="en-US" sz="1000" spc="10">
                <a:latin typeface="Arial"/>
                <a:cs typeface="Arial"/>
              </a:rPr>
              <a:t> </a:t>
            </a:r>
            <a:r>
              <a:rPr lang="en-US" sz="1000" spc="-10">
                <a:latin typeface="Arial"/>
                <a:cs typeface="Arial"/>
              </a:rPr>
              <a:t>injection </a:t>
            </a:r>
            <a:r>
              <a:rPr lang="en-US" sz="1000" spc="-35">
                <a:latin typeface="Arial"/>
                <a:cs typeface="Arial"/>
              </a:rPr>
              <a:t>vulnerabilities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spc="-45">
                <a:latin typeface="Arial"/>
                <a:cs typeface="Arial"/>
              </a:rPr>
              <a:t>and</a:t>
            </a:r>
            <a:r>
              <a:rPr lang="en-US" sz="1000" spc="5">
                <a:latin typeface="Arial"/>
                <a:cs typeface="Arial"/>
              </a:rPr>
              <a:t> </a:t>
            </a:r>
            <a:r>
              <a:rPr lang="en-US" sz="1000" spc="-25">
                <a:latin typeface="Arial"/>
                <a:cs typeface="Arial"/>
              </a:rPr>
              <a:t>protecting</a:t>
            </a:r>
            <a:r>
              <a:rPr lang="en-US" sz="1000" spc="5">
                <a:latin typeface="Arial"/>
                <a:cs typeface="Arial"/>
              </a:rPr>
              <a:t> </a:t>
            </a:r>
            <a:r>
              <a:rPr lang="en-US" sz="1000">
                <a:latin typeface="Arial"/>
                <a:cs typeface="Arial"/>
              </a:rPr>
              <a:t>critical </a:t>
            </a:r>
            <a:r>
              <a:rPr lang="en-US" sz="1000" spc="-20">
                <a:latin typeface="Arial"/>
                <a:cs typeface="Arial"/>
              </a:rPr>
              <a:t>infrastructure</a:t>
            </a:r>
            <a:r>
              <a:rPr lang="en-US" sz="1000" spc="5">
                <a:latin typeface="Arial"/>
                <a:cs typeface="Arial"/>
              </a:rPr>
              <a:t> </a:t>
            </a:r>
            <a:r>
              <a:rPr lang="en-US" sz="1000" spc="-20">
                <a:latin typeface="Arial"/>
                <a:cs typeface="Arial"/>
              </a:rPr>
              <a:t>from </a:t>
            </a:r>
            <a:r>
              <a:rPr lang="en-US" sz="1000" spc="-10">
                <a:latin typeface="Arial"/>
                <a:cs typeface="Arial"/>
              </a:rPr>
              <a:t>cyberattacks.</a:t>
            </a:r>
            <a:endParaRPr lang="en-US"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1000" b="1" spc="-20">
                <a:latin typeface="Arial"/>
                <a:cs typeface="Arial"/>
              </a:rPr>
              <a:t>End </a:t>
            </a:r>
            <a:r>
              <a:rPr lang="en-US" sz="1000" b="1" spc="-55">
                <a:latin typeface="Arial"/>
                <a:cs typeface="Arial"/>
              </a:rPr>
              <a:t>Users</a:t>
            </a:r>
            <a:r>
              <a:rPr lang="en-US" sz="1000" b="1" spc="-15">
                <a:latin typeface="Arial"/>
                <a:cs typeface="Arial"/>
              </a:rPr>
              <a:t> </a:t>
            </a:r>
            <a:r>
              <a:rPr lang="en-US" sz="1000" b="1" spc="-20">
                <a:latin typeface="Arial"/>
                <a:cs typeface="Arial"/>
              </a:rPr>
              <a:t>and</a:t>
            </a:r>
            <a:r>
              <a:rPr lang="en-US" sz="1000" b="1" spc="-15">
                <a:latin typeface="Arial"/>
                <a:cs typeface="Arial"/>
              </a:rPr>
              <a:t> </a:t>
            </a:r>
            <a:r>
              <a:rPr lang="en-US" sz="1000" b="1" spc="-10">
                <a:latin typeface="Arial"/>
                <a:cs typeface="Arial"/>
              </a:rPr>
              <a:t>Consumers:</a:t>
            </a:r>
            <a:endParaRPr lang="en-US" sz="1000">
              <a:latin typeface="Arial"/>
              <a:cs typeface="Arial"/>
            </a:endParaRPr>
          </a:p>
          <a:p>
            <a:pPr marL="289560" marR="10795">
              <a:lnSpc>
                <a:spcPct val="102600"/>
              </a:lnSpc>
              <a:spcBef>
                <a:spcPts val="85"/>
              </a:spcBef>
            </a:pPr>
            <a:r>
              <a:rPr lang="en-US" sz="1000" spc="-20">
                <a:latin typeface="Arial"/>
                <a:cs typeface="Arial"/>
              </a:rPr>
              <a:t>Benefit</a:t>
            </a:r>
            <a:r>
              <a:rPr lang="en-US" sz="1000" spc="-35">
                <a:latin typeface="Arial"/>
                <a:cs typeface="Arial"/>
              </a:rPr>
              <a:t> </a:t>
            </a:r>
            <a:r>
              <a:rPr lang="en-US" sz="1000">
                <a:latin typeface="Arial"/>
                <a:cs typeface="Arial"/>
              </a:rPr>
              <a:t>from</a:t>
            </a:r>
            <a:r>
              <a:rPr lang="en-US" sz="1000" spc="-10">
                <a:latin typeface="Arial"/>
                <a:cs typeface="Arial"/>
              </a:rPr>
              <a:t> </a:t>
            </a:r>
            <a:r>
              <a:rPr lang="en-US" sz="1000" spc="-45">
                <a:latin typeface="Arial"/>
                <a:cs typeface="Arial"/>
              </a:rPr>
              <a:t>improved</a:t>
            </a:r>
            <a:r>
              <a:rPr lang="en-US" sz="1000" spc="-5">
                <a:latin typeface="Arial"/>
                <a:cs typeface="Arial"/>
              </a:rPr>
              <a:t> </a:t>
            </a:r>
            <a:r>
              <a:rPr lang="en-US" sz="1000" spc="-40">
                <a:latin typeface="Arial"/>
                <a:cs typeface="Arial"/>
              </a:rPr>
              <a:t>security</a:t>
            </a:r>
            <a:r>
              <a:rPr lang="en-US" sz="1000" spc="-10">
                <a:latin typeface="Arial"/>
                <a:cs typeface="Arial"/>
              </a:rPr>
              <a:t> </a:t>
            </a:r>
            <a:r>
              <a:rPr lang="en-US" sz="1000" spc="-90">
                <a:latin typeface="Arial"/>
                <a:cs typeface="Arial"/>
              </a:rPr>
              <a:t>measures</a:t>
            </a:r>
            <a:r>
              <a:rPr lang="en-US" sz="1000" spc="15">
                <a:latin typeface="Arial"/>
                <a:cs typeface="Arial"/>
              </a:rPr>
              <a:t> </a:t>
            </a:r>
            <a:r>
              <a:rPr lang="en-US" sz="1000" spc="-65">
                <a:latin typeface="Arial"/>
                <a:cs typeface="Arial"/>
              </a:rPr>
              <a:t>recommended</a:t>
            </a:r>
            <a:r>
              <a:rPr lang="en-US" sz="1000" spc="-10">
                <a:latin typeface="Arial"/>
                <a:cs typeface="Arial"/>
              </a:rPr>
              <a:t> by </a:t>
            </a:r>
            <a:r>
              <a:rPr lang="en-US" sz="1000" spc="-25">
                <a:latin typeface="Arial"/>
                <a:cs typeface="Arial"/>
              </a:rPr>
              <a:t>the </a:t>
            </a:r>
            <a:r>
              <a:rPr lang="en-US" sz="1000" spc="-65">
                <a:latin typeface="Arial"/>
                <a:cs typeface="Arial"/>
              </a:rPr>
              <a:t>research,</a:t>
            </a:r>
            <a:r>
              <a:rPr lang="en-US" sz="1000" spc="20">
                <a:latin typeface="Arial"/>
                <a:cs typeface="Arial"/>
              </a:rPr>
              <a:t> </a:t>
            </a:r>
            <a:r>
              <a:rPr lang="en-US" sz="1000" spc="-45">
                <a:latin typeface="Arial"/>
                <a:cs typeface="Arial"/>
              </a:rPr>
              <a:t>leading</a:t>
            </a:r>
            <a:r>
              <a:rPr lang="en-US" sz="1000" spc="20">
                <a:latin typeface="Arial"/>
                <a:cs typeface="Arial"/>
              </a:rPr>
              <a:t> </a:t>
            </a:r>
            <a:r>
              <a:rPr lang="en-US" sz="1000">
                <a:latin typeface="Arial"/>
                <a:cs typeface="Arial"/>
              </a:rPr>
              <a:t>to</a:t>
            </a:r>
            <a:r>
              <a:rPr lang="en-US" sz="1000" spc="25">
                <a:latin typeface="Arial"/>
                <a:cs typeface="Arial"/>
              </a:rPr>
              <a:t> </a:t>
            </a:r>
            <a:r>
              <a:rPr lang="en-US" sz="1000" spc="-80">
                <a:latin typeface="Arial"/>
                <a:cs typeface="Arial"/>
              </a:rPr>
              <a:t>enhanced</a:t>
            </a:r>
            <a:r>
              <a:rPr lang="en-US" sz="1000" spc="20">
                <a:latin typeface="Arial"/>
                <a:cs typeface="Arial"/>
              </a:rPr>
              <a:t> </a:t>
            </a:r>
            <a:r>
              <a:rPr lang="en-US" sz="1000" spc="-65">
                <a:latin typeface="Arial"/>
                <a:cs typeface="Arial"/>
              </a:rPr>
              <a:t>user</a:t>
            </a:r>
            <a:r>
              <a:rPr lang="en-US" sz="1000" spc="25">
                <a:latin typeface="Arial"/>
                <a:cs typeface="Arial"/>
              </a:rPr>
              <a:t> </a:t>
            </a:r>
            <a:r>
              <a:rPr lang="en-US" sz="1000">
                <a:latin typeface="Arial"/>
                <a:cs typeface="Arial"/>
              </a:rPr>
              <a:t>trust</a:t>
            </a:r>
            <a:r>
              <a:rPr lang="en-US" sz="1000" spc="20">
                <a:latin typeface="Arial"/>
                <a:cs typeface="Arial"/>
              </a:rPr>
              <a:t> </a:t>
            </a:r>
            <a:r>
              <a:rPr lang="en-US" sz="1000" spc="-45">
                <a:latin typeface="Arial"/>
                <a:cs typeface="Arial"/>
              </a:rPr>
              <a:t>and</a:t>
            </a:r>
            <a:r>
              <a:rPr lang="en-US" sz="1000" spc="20">
                <a:latin typeface="Arial"/>
                <a:cs typeface="Arial"/>
              </a:rPr>
              <a:t> </a:t>
            </a:r>
            <a:r>
              <a:rPr lang="en-US" sz="1000" spc="-55">
                <a:latin typeface="Arial"/>
                <a:cs typeface="Arial"/>
              </a:rPr>
              <a:t>confidence</a:t>
            </a:r>
            <a:r>
              <a:rPr lang="en-US" sz="1000" spc="25">
                <a:latin typeface="Arial"/>
                <a:cs typeface="Arial"/>
              </a:rPr>
              <a:t> </a:t>
            </a:r>
            <a:r>
              <a:rPr lang="en-US" sz="1000" spc="-25">
                <a:latin typeface="Arial"/>
                <a:cs typeface="Arial"/>
              </a:rPr>
              <a:t>in </a:t>
            </a:r>
            <a:r>
              <a:rPr lang="en-US" sz="1000" spc="-35">
                <a:latin typeface="Arial"/>
                <a:cs typeface="Arial"/>
              </a:rPr>
              <a:t>online</a:t>
            </a:r>
            <a:r>
              <a:rPr lang="en-US" sz="1000" spc="-20">
                <a:latin typeface="Arial"/>
                <a:cs typeface="Arial"/>
              </a:rPr>
              <a:t> </a:t>
            </a:r>
            <a:r>
              <a:rPr lang="en-US" sz="1000" spc="-35">
                <a:latin typeface="Arial"/>
                <a:cs typeface="Arial"/>
              </a:rPr>
              <a:t>transactions</a:t>
            </a:r>
            <a:r>
              <a:rPr lang="en-US" sz="1000" spc="-15">
                <a:latin typeface="Arial"/>
                <a:cs typeface="Arial"/>
              </a:rPr>
              <a:t> </a:t>
            </a:r>
            <a:r>
              <a:rPr lang="en-US" sz="1000" spc="-45">
                <a:latin typeface="Arial"/>
                <a:cs typeface="Arial"/>
              </a:rPr>
              <a:t>and</a:t>
            </a:r>
            <a:r>
              <a:rPr lang="en-US" sz="1000" spc="-15">
                <a:latin typeface="Arial"/>
                <a:cs typeface="Arial"/>
              </a:rPr>
              <a:t> </a:t>
            </a:r>
            <a:r>
              <a:rPr lang="en-US" sz="1000" spc="-10">
                <a:latin typeface="Arial"/>
                <a:cs typeface="Arial"/>
              </a:rPr>
              <a:t>interactions.</a:t>
            </a:r>
            <a:endParaRPr lang="en-US" sz="1000">
              <a:latin typeface="Arial"/>
              <a:cs typeface="Arial"/>
            </a:endParaRPr>
          </a:p>
          <a:p>
            <a:endParaRPr lang="en-IN" sz="1000"/>
          </a:p>
        </p:txBody>
      </p:sp>
    </p:spTree>
    <p:extLst>
      <p:ext uri="{BB962C8B-B14F-4D97-AF65-F5344CB8AC3E}">
        <p14:creationId xmlns:p14="http://schemas.microsoft.com/office/powerpoint/2010/main" val="95712371"/>
      </p:ext>
    </p:extLst>
  </p:cSld>
  <p:clrMapOvr>
    <a:masterClrMapping/>
  </p:clrMapOvr>
  <p:transition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-25"/>
              <a:t>Paper to be communicated</a:t>
            </a:r>
            <a:endParaRPr spc="-30"/>
          </a:p>
        </p:txBody>
      </p:sp>
      <p:grpSp>
        <p:nvGrpSpPr>
          <p:cNvPr id="8" name="object 8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121736" y="3342369"/>
            <a:ext cx="42632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96/100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F12D6-73C3-C4E5-E09C-470EC511CFB8}"/>
              </a:ext>
            </a:extLst>
          </p:cNvPr>
          <p:cNvSpPr txBox="1"/>
          <p:nvPr/>
        </p:nvSpPr>
        <p:spPr>
          <a:xfrm>
            <a:off x="154762" y="601180"/>
            <a:ext cx="41393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Prepared a paper titled “</a:t>
            </a:r>
            <a:r>
              <a:rPr lang="en-US" sz="1100" b="1">
                <a:latin typeface="Arial" panose="020B0604020202020204" pitchFamily="34" charset="0"/>
                <a:cs typeface="Arial" panose="020B0604020202020204" pitchFamily="34" charset="0"/>
              </a:rPr>
              <a:t>Enhancing SQL Injection Detection A Comparative Study of SVM, Random Forest, and Hybrid Models”</a:t>
            </a:r>
            <a:r>
              <a:rPr lang="en-US" sz="1100"/>
              <a:t> to be submitted to a journal.</a:t>
            </a:r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661128514"/>
      </p:ext>
    </p:extLst>
  </p:cSld>
  <p:clrMapOvr>
    <a:masterClrMapping/>
  </p:clrMapOvr>
  <p:transition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/>
              <a:t>References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1377" y="394908"/>
            <a:ext cx="3805236" cy="23666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endParaRPr lang="en-IN" sz="900" b="0" i="0" u="none" strike="noStrike" baseline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Gandhi, et al., "Unveiling the Masters of Deception: Algorithmic Approaches for SQL Injection Defense," IEEE Transactions on Cybersecurity, vol. 11, no. 4, pp. 789-803, 2023. </a:t>
            </a:r>
          </a:p>
          <a:p>
            <a:endParaRPr lang="en-IN" sz="800" b="0" i="0" u="none" strike="noStrike" baseline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Wang, et al., "Beyond Accuracy: Exploring Robustness in Machine Learning for SQL Injection Defense," IEEE Transactions on Information Forensics and Security, vol. 15, no. 2, pp. 456-470, 2022. </a:t>
            </a:r>
          </a:p>
          <a:p>
            <a:endParaRPr lang="en-IN" sz="800" b="0" i="0" u="none" strike="noStrike" baseline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800" b="0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Zhang, et al., "Fine-Tuned Gaussian SVM for PHP Code Vulnerability Detection," IEEE Transactions on Dependable and Secure Computing, vol. 20, no. 1, pp. 234-247, 2022. </a:t>
            </a:r>
          </a:p>
          <a:p>
            <a:endParaRPr lang="en-IN" sz="800" b="0" i="0" u="none" strike="noStrike" baseline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800" b="0" i="0" u="none" strike="noStrike" baseline="0" err="1">
                <a:solidFill>
                  <a:srgbClr val="000000"/>
                </a:solidFill>
                <a:latin typeface="Cambria" panose="02040503050406030204" pitchFamily="18" charset="0"/>
              </a:rPr>
              <a:t>Alawe</a:t>
            </a:r>
            <a:r>
              <a:rPr lang="en-IN" sz="800" b="0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, et al., "Hybrid Horizons: CNN-</a:t>
            </a:r>
            <a:r>
              <a:rPr lang="en-IN" sz="800" b="0" i="0" u="none" strike="noStrike" baseline="0" err="1">
                <a:solidFill>
                  <a:srgbClr val="000000"/>
                </a:solidFill>
                <a:latin typeface="Cambria" panose="02040503050406030204" pitchFamily="18" charset="0"/>
              </a:rPr>
              <a:t>BiLSTM</a:t>
            </a:r>
            <a:r>
              <a:rPr lang="en-IN" sz="800" b="0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 Fusion for Enhanced SQL Injection Detection," IEEE Transactions on Neural Networks and Learning Systems, vol. 28, no. 5, pp. 1123-1136, 2023. </a:t>
            </a:r>
          </a:p>
          <a:p>
            <a:endParaRPr lang="en-IN" sz="800" b="0" i="0" u="none" strike="noStrike" baseline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Gandhi, et al., "Web Warriors: Machine Learning Applications in Web Security," IEEE Security &amp; Privacy, vol. 19, no. 3, pp. 67-79, 2023.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383464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97/100</a:t>
            </a:r>
            <a:endParaRPr sz="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5565620"/>
      </p:ext>
    </p:extLst>
  </p:cSld>
  <p:clrMapOvr>
    <a:masterClrMapping/>
  </p:clrMapOvr>
  <p:transition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/>
              <a:t>References</a:t>
            </a:r>
            <a:r>
              <a:rPr kumimoji="0" lang="en-IN" sz="1400" b="0" i="0" u="none" strike="noStrike" kern="0" cap="none" spc="-3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 (continued)</a:t>
            </a:r>
            <a:endParaRPr spc="-65"/>
          </a:p>
        </p:txBody>
      </p:sp>
      <p:sp>
        <p:nvSpPr>
          <p:cNvPr id="4" name="object 4"/>
          <p:cNvSpPr txBox="1"/>
          <p:nvPr/>
        </p:nvSpPr>
        <p:spPr>
          <a:xfrm>
            <a:off x="401377" y="307134"/>
            <a:ext cx="3805236" cy="27975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endParaRPr lang="en-IN" sz="1000" b="0" i="0" u="none" strike="noStrike" baseline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Li, et al., "Android Armor: Machine Learning Approaches to SQL Injection Detection in Android Applications," IEEE Transactions on Mobile Computing, vol. 22, no. 4, pp. 890-905, 2023. </a:t>
            </a:r>
          </a:p>
          <a:p>
            <a:endParaRPr lang="en-IN" sz="900" b="0" i="0" u="none" strike="noStrike" baseline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Akhil, et al., "Context Counts: Tailoring Machine Learning for Context-Driven SQL Injection Defense," IEEE Transactions on Knowledge and Data Engineering, vol. 25, no. 6, pp. 1345-1358, 2022. </a:t>
            </a:r>
          </a:p>
          <a:p>
            <a:endParaRPr lang="en-IN" sz="900" b="0" i="0" u="none" strike="noStrike" baseline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Jha, et al., "Beyond Detection: Proactive Machine Learning Strategies for SQL Injection Prevention," IEEE Transactions on Dependable and Secure Computing, vol. 21, no. 3, pp. 567-581, 2023. </a:t>
            </a:r>
          </a:p>
          <a:p>
            <a:endParaRPr lang="en-IN" sz="900" b="0" i="0" u="none" strike="noStrike" baseline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Wang, et al., "The Evolving Landscape: Continuous Adaptation of Machine Learning Models for SQL Injection Defense," IEEE Transactions on Emerging Topics in Computing, vol. 11, no. 1, pp. 234-248, 2022. </a:t>
            </a:r>
          </a:p>
          <a:p>
            <a:endParaRPr lang="en-IN" sz="900" b="0" i="0" u="none" strike="noStrike" baseline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Akhil, et al., "The Human-Machine Alliance: Leveraging Expertise for Effective Cybersecurity," IEEE Security &amp; Privacy, vol. 20, no. 4, pp. 112-125, 2022.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364414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98/100</a:t>
            </a:r>
            <a:endParaRPr sz="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1093124"/>
      </p:ext>
    </p:extLst>
  </p:cSld>
  <p:clrMapOvr>
    <a:masterClrMapping/>
  </p:clrMapOvr>
  <p:transition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62" y="-2580"/>
            <a:ext cx="2331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/>
              <a:t>References</a:t>
            </a:r>
            <a:r>
              <a:rPr kumimoji="0" lang="en-IN" sz="1400" b="0" i="0" u="none" strike="noStrike" kern="0" cap="none" spc="-3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 (continued)</a:t>
            </a:r>
            <a:endParaRPr spc="-65"/>
          </a:p>
        </p:txBody>
      </p:sp>
      <p:sp>
        <p:nvSpPr>
          <p:cNvPr id="4" name="object 4"/>
          <p:cNvSpPr txBox="1"/>
          <p:nvPr/>
        </p:nvSpPr>
        <p:spPr>
          <a:xfrm>
            <a:off x="401377" y="307134"/>
            <a:ext cx="3805236" cy="27821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en-IN" sz="900" b="0" i="0" u="none" strike="noStrike" baseline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b="0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Sajid Ali. (n.d.). SQL Injection Dataset. Retrieved from Kaggle: </a:t>
            </a:r>
            <a:r>
              <a:rPr lang="en-IN" sz="900" b="0" i="0" u="none" strike="noStrike" baseline="0">
                <a:solidFill>
                  <a:srgbClr val="467885"/>
                </a:solidFill>
                <a:latin typeface="Cambria" panose="02040503050406030204" pitchFamily="18" charset="0"/>
              </a:rPr>
              <a:t>https://www.kaggle.com/datasets/sajid576/sql-injection-dataset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900" b="0" i="0" u="none" strike="noStrike" baseline="0">
              <a:solidFill>
                <a:srgbClr val="467885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b="0" i="0" u="none" strike="noStrike" baseline="0" err="1">
                <a:solidFill>
                  <a:srgbClr val="000000"/>
                </a:solidFill>
                <a:latin typeface="Cambria" panose="02040503050406030204" pitchFamily="18" charset="0"/>
              </a:rPr>
              <a:t>Gambleryu</a:t>
            </a:r>
            <a:r>
              <a:rPr lang="en-IN" sz="900" b="0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. (n.d.). Biggest SQL Injection Dataset. Retrieved from Kaggle: </a:t>
            </a:r>
            <a:r>
              <a:rPr lang="en-IN" sz="900" b="0" i="0" u="none" strike="noStrike" baseline="0">
                <a:solidFill>
                  <a:srgbClr val="467885"/>
                </a:solidFill>
                <a:latin typeface="Cambria" panose="02040503050406030204" pitchFamily="18" charset="0"/>
              </a:rPr>
              <a:t>https://www.kaggle.com/datasets/gambleryu/biggest-sql-injection-dataset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900" b="0" i="0" u="none" strike="noStrike" baseline="0">
              <a:solidFill>
                <a:srgbClr val="467885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b="0" i="0" u="none" strike="noStrike" baseline="0" err="1">
                <a:solidFill>
                  <a:srgbClr val="000000"/>
                </a:solidFill>
                <a:latin typeface="Cambria" panose="02040503050406030204" pitchFamily="18" charset="0"/>
              </a:rPr>
              <a:t>Henil</a:t>
            </a:r>
            <a:r>
              <a:rPr lang="en-IN" sz="900" b="0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 Vedant. (n.d.). SQL Injection Payload. Retrieved from Kaggle: </a:t>
            </a:r>
            <a:r>
              <a:rPr lang="en-IN" sz="900" b="0" i="0" u="none" strike="noStrike" baseline="0">
                <a:solidFill>
                  <a:srgbClr val="467885"/>
                </a:solidFill>
                <a:latin typeface="Cambria" panose="02040503050406030204" pitchFamily="18" charset="0"/>
              </a:rPr>
              <a:t>https://www.kaggle.com/datasets/henilvedant/sqlinjection-payload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900" b="0" i="0" u="none" strike="noStrike" baseline="0">
              <a:solidFill>
                <a:srgbClr val="467885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b="0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Syed </a:t>
            </a:r>
            <a:r>
              <a:rPr lang="en-IN" sz="900" b="0" i="0" u="none" strike="noStrike" baseline="0" err="1">
                <a:solidFill>
                  <a:srgbClr val="000000"/>
                </a:solidFill>
                <a:latin typeface="Cambria" panose="02040503050406030204" pitchFamily="18" charset="0"/>
              </a:rPr>
              <a:t>Saqlain</a:t>
            </a:r>
            <a:r>
              <a:rPr lang="en-IN" sz="900" b="0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 Hussain. (n.d.). SQL Injection Dataset. Retrieved from Kaggle: </a:t>
            </a:r>
            <a:r>
              <a:rPr lang="en-IN" sz="900" b="0" i="0" u="none" strike="noStrike" baseline="0">
                <a:solidFill>
                  <a:srgbClr val="467885"/>
                </a:solidFill>
                <a:latin typeface="Cambria" panose="02040503050406030204" pitchFamily="18" charset="0"/>
              </a:rPr>
              <a:t>https://www.kaggle.com/datasets/syedsaqlainhussain/sql-injection-dataset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900" b="0" i="0" u="none" strike="noStrike" baseline="0">
              <a:solidFill>
                <a:srgbClr val="467885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b="0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OWASP. (n.d.). OWASP </a:t>
            </a:r>
            <a:r>
              <a:rPr lang="en-IN" sz="900" b="0" i="0" u="none" strike="noStrike" baseline="0" err="1">
                <a:solidFill>
                  <a:srgbClr val="000000"/>
                </a:solidFill>
                <a:latin typeface="Cambria" panose="02040503050406030204" pitchFamily="18" charset="0"/>
              </a:rPr>
              <a:t>Mutillidae</a:t>
            </a:r>
            <a:r>
              <a:rPr lang="en-IN" sz="900" b="0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 II. Retrieved from OWASP: </a:t>
            </a:r>
            <a:r>
              <a:rPr lang="en-IN" sz="900" b="0" i="0" u="none" strike="noStrike" baseline="0">
                <a:solidFill>
                  <a:srgbClr val="467885"/>
                </a:solidFill>
                <a:latin typeface="Cambria" panose="02040503050406030204" pitchFamily="18" charset="0"/>
              </a:rPr>
              <a:t>https://owasp.org/www-project-mutillidae-ii/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900" b="0" i="0" u="none" strike="noStrike" baseline="0">
              <a:solidFill>
                <a:srgbClr val="467885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u="none" strike="noStrike" baseline="0" err="1">
                <a:solidFill>
                  <a:srgbClr val="000000"/>
                </a:solidFill>
                <a:latin typeface="Cambria" panose="02040503050406030204" pitchFamily="18" charset="0"/>
              </a:rPr>
              <a:t>Acunetix</a:t>
            </a:r>
            <a:r>
              <a:rPr lang="en-US" sz="900" b="0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. (n.d.). Test Site for SQL Injection. Retrieved from Test Site for SQL Injection: </a:t>
            </a:r>
            <a:r>
              <a:rPr lang="en-US" sz="900" b="0" i="0" u="none" strike="noStrike" baseline="0">
                <a:solidFill>
                  <a:srgbClr val="467885"/>
                </a:solidFill>
                <a:latin typeface="Cambria" panose="02040503050406030204" pitchFamily="18" charset="0"/>
              </a:rPr>
              <a:t>http://testphp.vulnweb.com/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9254" y="10010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4" y="1519826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254" y="231692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9876"/>
            <a:ext cx="4608195" cy="126364"/>
            <a:chOff x="0" y="3329876"/>
            <a:chExt cx="4608195" cy="126364"/>
          </a:xfrm>
        </p:grpSpPr>
        <p:sp>
          <p:nvSpPr>
            <p:cNvPr id="16" name="object 16"/>
            <p:cNvSpPr/>
            <p:nvPr/>
          </p:nvSpPr>
          <p:spPr>
            <a:xfrm>
              <a:off x="0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3995" y="3329876"/>
              <a:ext cx="2304415" cy="126364"/>
            </a:xfrm>
            <a:custGeom>
              <a:avLst/>
              <a:gdLst/>
              <a:ahLst/>
              <a:cxnLst/>
              <a:rect l="l" t="t" r="r" b="b"/>
              <a:pathLst>
                <a:path w="2304415" h="126364">
                  <a:moveTo>
                    <a:pt x="230399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2303995" y="126123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95300" y="3344944"/>
            <a:ext cx="210883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10"/>
              <a:t>Department</a:t>
            </a:r>
            <a:r>
              <a:rPr spc="20"/>
              <a:t> </a:t>
            </a:r>
            <a:r>
              <a:t>of</a:t>
            </a:r>
            <a:r>
              <a:rPr spc="20"/>
              <a:t> </a:t>
            </a:r>
            <a:r>
              <a:rPr spc="-10"/>
              <a:t>Information</a:t>
            </a:r>
            <a:r>
              <a:rPr spc="20"/>
              <a:t> </a:t>
            </a:r>
            <a:r>
              <a:rPr spc="-10"/>
              <a:t>and</a:t>
            </a:r>
            <a:r>
              <a:rPr spc="20"/>
              <a:t> </a:t>
            </a:r>
            <a:r>
              <a:rPr spc="-20"/>
              <a:t>Communication</a:t>
            </a:r>
            <a:r>
              <a:rPr spc="20"/>
              <a:t> </a:t>
            </a:r>
            <a:r>
              <a:rPr spc="-10"/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21736" y="3344944"/>
            <a:ext cx="397752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n-IN" sz="600" b="1">
                <a:solidFill>
                  <a:srgbClr val="FFFFFF"/>
                </a:solidFill>
                <a:latin typeface="Arial"/>
                <a:cs typeface="Arial"/>
              </a:rPr>
              <a:t>99/100</a:t>
            </a:r>
            <a:endParaRPr sz="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307278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5306</Words>
  <Application>Microsoft Office PowerPoint</Application>
  <PresentationFormat>Custom</PresentationFormat>
  <Paragraphs>915</Paragraphs>
  <Slides>100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Aptos</vt:lpstr>
      <vt:lpstr>Arial</vt:lpstr>
      <vt:lpstr>Calibri</vt:lpstr>
      <vt:lpstr>Cambria</vt:lpstr>
      <vt:lpstr>Symbol</vt:lpstr>
      <vt:lpstr>Tahoma</vt:lpstr>
      <vt:lpstr>Office Theme</vt:lpstr>
      <vt:lpstr>PowerPoint Presentation</vt:lpstr>
      <vt:lpstr>Presentation Outline</vt:lpstr>
      <vt:lpstr>Introduction</vt:lpstr>
      <vt:lpstr>Introduction(continued)</vt:lpstr>
      <vt:lpstr>PowerPoint Presentation</vt:lpstr>
      <vt:lpstr>PowerPoint Presentation</vt:lpstr>
      <vt:lpstr>Problem Definition</vt:lpstr>
      <vt:lpstr>Problem Definition(continued)</vt:lpstr>
      <vt:lpstr>Objectives</vt:lpstr>
      <vt:lpstr>Objectives (continued)</vt:lpstr>
      <vt:lpstr>Methodology</vt:lpstr>
      <vt:lpstr>Methodology (continued)</vt:lpstr>
      <vt:lpstr>Methodology (continued)</vt:lpstr>
      <vt:lpstr>Methodology (continued)</vt:lpstr>
      <vt:lpstr>What is SQL Injection</vt:lpstr>
      <vt:lpstr>What is SQL Injection</vt:lpstr>
      <vt:lpstr>What is SQL Injection</vt:lpstr>
      <vt:lpstr>What is SQL Injection</vt:lpstr>
      <vt:lpstr>What is SQL Injection</vt:lpstr>
      <vt:lpstr>What is SQL Injection</vt:lpstr>
      <vt:lpstr>What is SQL Injection</vt:lpstr>
      <vt:lpstr>What is SQL Injection</vt:lpstr>
      <vt:lpstr>What is SQL Injection</vt:lpstr>
      <vt:lpstr>What is SQL Injection</vt:lpstr>
      <vt:lpstr>What is SQL Injection</vt:lpstr>
      <vt:lpstr>What is SQL Injection</vt:lpstr>
      <vt:lpstr>What is SQL Injection</vt:lpstr>
      <vt:lpstr>Exploiting SQLI Vulnerability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Exploiting SQLI Vulnerability(Continued)</vt:lpstr>
      <vt:lpstr> SQL Injection Detection using ML Algorithms </vt:lpstr>
      <vt:lpstr> SQL Injection Detection using ML Algorithms (Continued) </vt:lpstr>
      <vt:lpstr>Results</vt:lpstr>
      <vt:lpstr>Results(Continued)</vt:lpstr>
      <vt:lpstr>Results(Continued)</vt:lpstr>
      <vt:lpstr>Results(Continued)</vt:lpstr>
      <vt:lpstr>Results(Continued)</vt:lpstr>
      <vt:lpstr>Results(Continued)</vt:lpstr>
      <vt:lpstr>Results(Continued)</vt:lpstr>
      <vt:lpstr>Results(Continued)</vt:lpstr>
      <vt:lpstr>Results(Continued)</vt:lpstr>
      <vt:lpstr>Results(Continued)</vt:lpstr>
      <vt:lpstr>Results(Continued)</vt:lpstr>
      <vt:lpstr>Results(Continued)</vt:lpstr>
      <vt:lpstr>Results(Continued)</vt:lpstr>
      <vt:lpstr>Results(Continued)</vt:lpstr>
      <vt:lpstr>Results(Continued)</vt:lpstr>
      <vt:lpstr>Results(Continued)</vt:lpstr>
      <vt:lpstr>Results(Continued)</vt:lpstr>
      <vt:lpstr>Results(Continued)</vt:lpstr>
      <vt:lpstr>Results(Continued)</vt:lpstr>
      <vt:lpstr>Results(Continued)</vt:lpstr>
      <vt:lpstr>SQL Injection Prevention</vt:lpstr>
      <vt:lpstr>SQL Injection Prevention</vt:lpstr>
      <vt:lpstr>SQL Injection Prevention</vt:lpstr>
      <vt:lpstr>SQL Injection Prevention</vt:lpstr>
      <vt:lpstr>SQL Injection Prevention</vt:lpstr>
      <vt:lpstr>Conclusion</vt:lpstr>
      <vt:lpstr>Conclusion(continued)</vt:lpstr>
      <vt:lpstr>Future Scope</vt:lpstr>
      <vt:lpstr>Scope</vt:lpstr>
      <vt:lpstr>Scope (continued)</vt:lpstr>
      <vt:lpstr>Paper to be communicated</vt:lpstr>
      <vt:lpstr>References</vt:lpstr>
      <vt:lpstr>References (continued)</vt:lpstr>
      <vt:lpstr>References (continued)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Vaishnavi</dc:creator>
  <cp:lastModifiedBy>Adithya Rao</cp:lastModifiedBy>
  <cp:revision>1</cp:revision>
  <dcterms:created xsi:type="dcterms:W3CDTF">2024-03-08T10:23:54Z</dcterms:created>
  <dcterms:modified xsi:type="dcterms:W3CDTF">2024-05-20T04:30:43Z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2024-03-08T00:00:00Z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2024-03-08T00:00:00Z</vt:filetime>
  </property>
  <property fmtid="{D5CDD505-2E9C-101B-9397-08002B2CF9AE}" pid="5" name="PTEX.Fullbanner">
    <vt:lpwstr>This is pdfTeX, Version 3.141592653-2.6-1.40.25 (TeX Live 2023) kpathsea version 6.3.5</vt:lpwstr>
  </property>
  <property fmtid="{D5CDD505-2E9C-101B-9397-08002B2CF9AE}" pid="6" name="Producer">
    <vt:lpwstr>pdfTeX-1.40.25</vt:lpwstr>
  </property>
</Properties>
</file>